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495" r:id="rId3"/>
    <p:sldId id="506" r:id="rId4"/>
    <p:sldId id="507" r:id="rId5"/>
    <p:sldId id="508" r:id="rId6"/>
    <p:sldId id="509" r:id="rId7"/>
    <p:sldId id="510" r:id="rId8"/>
    <p:sldId id="511" r:id="rId9"/>
    <p:sldId id="513" r:id="rId10"/>
    <p:sldId id="490" r:id="rId11"/>
    <p:sldId id="489" r:id="rId12"/>
    <p:sldId id="505" r:id="rId13"/>
    <p:sldId id="499" r:id="rId14"/>
    <p:sldId id="514" r:id="rId15"/>
    <p:sldId id="503" r:id="rId16"/>
    <p:sldId id="504" r:id="rId17"/>
    <p:sldId id="321" r:id="rId18"/>
    <p:sldId id="271" r:id="rId19"/>
    <p:sldId id="264" r:id="rId20"/>
    <p:sldId id="265" r:id="rId21"/>
    <p:sldId id="266" r:id="rId22"/>
    <p:sldId id="267" r:id="rId23"/>
    <p:sldId id="273" r:id="rId24"/>
    <p:sldId id="274" r:id="rId25"/>
    <p:sldId id="275" r:id="rId26"/>
    <p:sldId id="276" r:id="rId27"/>
    <p:sldId id="278" r:id="rId28"/>
    <p:sldId id="272" r:id="rId29"/>
    <p:sldId id="280"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5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415"/>
    <p:restoredTop sz="50000"/>
  </p:normalViewPr>
  <p:slideViewPr>
    <p:cSldViewPr snapToGrid="0" snapToObjects="1">
      <p:cViewPr varScale="1">
        <p:scale>
          <a:sx n="57" d="100"/>
          <a:sy n="57" d="100"/>
        </p:scale>
        <p:origin x="18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D9A4DA-526E-1846-A194-D4373C72A47A}" type="datetimeFigureOut">
              <a:rPr lang="it-IT" smtClean="0"/>
              <a:t>21/03/2022</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88D83F-7A4D-824A-96A4-2756F2E5302D}" type="slidenum">
              <a:rPr lang="it-IT" smtClean="0"/>
              <a:t>‹N›</a:t>
            </a:fld>
            <a:endParaRPr lang="it-IT"/>
          </a:p>
        </p:txBody>
      </p:sp>
    </p:spTree>
    <p:extLst>
      <p:ext uri="{BB962C8B-B14F-4D97-AF65-F5344CB8AC3E}">
        <p14:creationId xmlns:p14="http://schemas.microsoft.com/office/powerpoint/2010/main" val="1315634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784E3-C49F-C649-8659-890D4879D8BF}" type="datetimeFigureOut">
              <a:rPr lang="it-IT" smtClean="0"/>
              <a:t>21/03/2022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7497A-1EC1-0746-A32A-82EF0A36DC3B}" type="slidenum">
              <a:rPr lang="it-IT" smtClean="0"/>
              <a:t>‹N›</a:t>
            </a:fld>
            <a:endParaRPr lang="it-IT"/>
          </a:p>
        </p:txBody>
      </p:sp>
    </p:spTree>
    <p:extLst>
      <p:ext uri="{BB962C8B-B14F-4D97-AF65-F5344CB8AC3E}">
        <p14:creationId xmlns:p14="http://schemas.microsoft.com/office/powerpoint/2010/main" val="67213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337497A-1EC1-0746-A32A-82EF0A36DC3B}" type="slidenum">
              <a:rPr lang="it-IT" smtClean="0"/>
              <a:t>7</a:t>
            </a:fld>
            <a:endParaRPr lang="it-IT"/>
          </a:p>
        </p:txBody>
      </p:sp>
    </p:spTree>
    <p:extLst>
      <p:ext uri="{BB962C8B-B14F-4D97-AF65-F5344CB8AC3E}">
        <p14:creationId xmlns:p14="http://schemas.microsoft.com/office/powerpoint/2010/main" val="346324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0337497A-1EC1-0746-A32A-82EF0A36DC3B}" type="slidenum">
              <a:rPr lang="it-IT" smtClean="0"/>
              <a:t>29</a:t>
            </a:fld>
            <a:endParaRPr lang="it-IT"/>
          </a:p>
        </p:txBody>
      </p:sp>
    </p:spTree>
    <p:extLst>
      <p:ext uri="{BB962C8B-B14F-4D97-AF65-F5344CB8AC3E}">
        <p14:creationId xmlns:p14="http://schemas.microsoft.com/office/powerpoint/2010/main" val="283017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stile</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91FF2C8E-4055-3245-AB38-65A414DD663B}" type="datetimeFigureOut">
              <a:rPr lang="it-IT" smtClean="0"/>
              <a:t>21/03/2022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1FF2C8E-4055-3245-AB38-65A414DD663B}" type="datetimeFigureOut">
              <a:rPr lang="it-IT" smtClean="0"/>
              <a:t>21/03/2022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197596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stile</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1FF2C8E-4055-3245-AB38-65A414DD663B}" type="datetimeFigureOut">
              <a:rPr lang="it-IT" smtClean="0"/>
              <a:t>21/03/2022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317097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91FF2C8E-4055-3245-AB38-65A414DD663B}" type="datetimeFigureOut">
              <a:rPr lang="it-IT" smtClean="0"/>
              <a:t>21/03/2022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356426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stile</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91FF2C8E-4055-3245-AB38-65A414DD663B}" type="datetimeFigureOut">
              <a:rPr lang="it-IT" smtClean="0"/>
              <a:t>21/03/2022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8556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91FF2C8E-4055-3245-AB38-65A414DD663B}" type="datetimeFigureOut">
              <a:rPr lang="it-IT" smtClean="0"/>
              <a:t>21/03/2022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1749698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stile</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91FF2C8E-4055-3245-AB38-65A414DD663B}" type="datetimeFigureOut">
              <a:rPr lang="it-IT" smtClean="0"/>
              <a:t>21/03/2022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1469348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data 2"/>
          <p:cNvSpPr>
            <a:spLocks noGrp="1"/>
          </p:cNvSpPr>
          <p:nvPr>
            <p:ph type="dt" sz="half" idx="10"/>
          </p:nvPr>
        </p:nvSpPr>
        <p:spPr/>
        <p:txBody>
          <a:bodyPr/>
          <a:lstStyle/>
          <a:p>
            <a:fld id="{91FF2C8E-4055-3245-AB38-65A414DD663B}" type="datetimeFigureOut">
              <a:rPr lang="it-IT" smtClean="0"/>
              <a:t>21/03/2022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1956297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1FF2C8E-4055-3245-AB38-65A414DD663B}" type="datetimeFigureOut">
              <a:rPr lang="it-IT" smtClean="0"/>
              <a:t>21/03/2022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1036140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1FF2C8E-4055-3245-AB38-65A414DD663B}" type="datetimeFigureOut">
              <a:rPr lang="it-IT" smtClean="0"/>
              <a:t>21/03/2022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46348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stile</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91FF2C8E-4055-3245-AB38-65A414DD663B}" type="datetimeFigureOut">
              <a:rPr lang="it-IT" smtClean="0"/>
              <a:t>21/03/2022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DCE2344-E2B7-1243-8EF1-4F6D9A922C6D}" type="slidenum">
              <a:rPr lang="it-IT" smtClean="0"/>
              <a:t>‹N›</a:t>
            </a:fld>
            <a:endParaRPr lang="it-IT"/>
          </a:p>
        </p:txBody>
      </p:sp>
    </p:spTree>
    <p:extLst>
      <p:ext uri="{BB962C8B-B14F-4D97-AF65-F5344CB8AC3E}">
        <p14:creationId xmlns:p14="http://schemas.microsoft.com/office/powerpoint/2010/main" val="2040651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stile</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F2C8E-4055-3245-AB38-65A414DD663B}" type="datetimeFigureOut">
              <a:rPr lang="it-IT" smtClean="0"/>
              <a:t>21/03/2022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344-E2B7-1243-8EF1-4F6D9A922C6D}" type="slidenum">
              <a:rPr lang="it-IT" smtClean="0"/>
              <a:t>‹N›</a:t>
            </a:fld>
            <a:endParaRPr lang="it-IT"/>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tarantogiovani2021@gmail.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471948" y="1443841"/>
            <a:ext cx="6666271" cy="5078313"/>
          </a:xfrm>
          <a:prstGeom prst="rect">
            <a:avLst/>
          </a:prstGeom>
        </p:spPr>
        <p:txBody>
          <a:bodyPr wrap="square">
            <a:spAutoFit/>
          </a:bodyPr>
          <a:lstStyle/>
          <a:p>
            <a:r>
              <a:rPr lang="it-IT" sz="6000" b="1" dirty="0">
                <a:solidFill>
                  <a:srgbClr val="FF0000"/>
                </a:solidFill>
                <a:latin typeface="Verdana" charset="0"/>
                <a:ea typeface="Verdana" charset="0"/>
                <a:cs typeface="Verdana" charset="0"/>
              </a:rPr>
              <a:t>Ecologia integrale e </a:t>
            </a:r>
            <a:r>
              <a:rPr lang="it-IT" sz="6000" b="1" dirty="0" err="1">
                <a:solidFill>
                  <a:srgbClr val="FF0000"/>
                </a:solidFill>
                <a:latin typeface="Verdana" charset="0"/>
                <a:ea typeface="Verdana" charset="0"/>
                <a:cs typeface="Verdana" charset="0"/>
              </a:rPr>
              <a:t>sinodalità</a:t>
            </a:r>
            <a:endParaRPr lang="it-IT" sz="6000" b="1" dirty="0">
              <a:solidFill>
                <a:srgbClr val="FF0000"/>
              </a:solidFill>
              <a:latin typeface="Verdana" charset="0"/>
              <a:ea typeface="Verdana" charset="0"/>
              <a:cs typeface="Verdana" charset="0"/>
            </a:endParaRPr>
          </a:p>
          <a:p>
            <a:pPr algn="ctr"/>
            <a:endParaRPr lang="it-IT" sz="3600" b="1" dirty="0">
              <a:solidFill>
                <a:srgbClr val="FF0000"/>
              </a:solidFill>
              <a:latin typeface="Verdana" charset="0"/>
              <a:ea typeface="Verdana" charset="0"/>
              <a:cs typeface="Verdana" charset="0"/>
            </a:endParaRPr>
          </a:p>
          <a:p>
            <a:pPr algn="ctr"/>
            <a:endParaRPr lang="it-IT" sz="3600" b="1" dirty="0">
              <a:solidFill>
                <a:srgbClr val="FF0000"/>
              </a:solidFill>
              <a:latin typeface="Verdana" charset="0"/>
              <a:ea typeface="Verdana" charset="0"/>
              <a:cs typeface="Verdana" charset="0"/>
            </a:endParaRPr>
          </a:p>
          <a:p>
            <a:pPr algn="ctr"/>
            <a:endParaRPr lang="it-IT" sz="3600" b="1" dirty="0">
              <a:solidFill>
                <a:srgbClr val="FF0000"/>
              </a:solidFill>
              <a:latin typeface="Verdana" charset="0"/>
              <a:ea typeface="Verdana" charset="0"/>
              <a:cs typeface="Verdana" charset="0"/>
            </a:endParaRPr>
          </a:p>
          <a:p>
            <a:r>
              <a:rPr lang="it-IT" sz="3600" b="1" dirty="0">
                <a:solidFill>
                  <a:srgbClr val="FF0000"/>
                </a:solidFill>
                <a:latin typeface="Verdana" charset="0"/>
                <a:ea typeface="Verdana" charset="0"/>
                <a:cs typeface="Verdana" charset="0"/>
              </a:rPr>
              <a:t>Conclusioni</a:t>
            </a:r>
          </a:p>
        </p:txBody>
      </p:sp>
      <p:pic>
        <p:nvPicPr>
          <p:cNvPr id="5" name="Picture 2" descr="Ecologia integrale e sinodalità. «Verso la terra che Io ti (vi) indicherò»  GEN 12,1 – Ufficio Nazionale per i problemi sociali e il lavoro">
            <a:extLst>
              <a:ext uri="{FF2B5EF4-FFF2-40B4-BE49-F238E27FC236}">
                <a16:creationId xmlns:a16="http://schemas.microsoft.com/office/drawing/2014/main" id="{28D6EEC6-2F59-7F47-A142-2BB9C4D8D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924" y="12700"/>
            <a:ext cx="4784076"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692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Proteste in Russia, anziana sopravvissuta ai nazisti arrestata in piazza -  iO Donna">
            <a:extLst>
              <a:ext uri="{FF2B5EF4-FFF2-40B4-BE49-F238E27FC236}">
                <a16:creationId xmlns:a16="http://schemas.microsoft.com/office/drawing/2014/main" id="{8BEEED54-502A-7549-86AC-C4106F195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673" name="Segnaposto contenuto 2">
            <a:extLst>
              <a:ext uri="{FF2B5EF4-FFF2-40B4-BE49-F238E27FC236}">
                <a16:creationId xmlns:a16="http://schemas.microsoft.com/office/drawing/2014/main" id="{A7E4708D-EE29-8748-903C-2C932E83373D}"/>
              </a:ext>
            </a:extLst>
          </p:cNvPr>
          <p:cNvSpPr>
            <a:spLocks noGrp="1"/>
          </p:cNvSpPr>
          <p:nvPr>
            <p:ph idx="1"/>
          </p:nvPr>
        </p:nvSpPr>
        <p:spPr>
          <a:xfrm>
            <a:off x="321277" y="3781168"/>
            <a:ext cx="11640064" cy="3076832"/>
          </a:xfrm>
        </p:spPr>
        <p:txBody>
          <a:bodyPr>
            <a:normAutofit/>
          </a:bodyPr>
          <a:lstStyle/>
          <a:p>
            <a:pPr marL="0" indent="0">
              <a:buNone/>
            </a:pPr>
            <a:r>
              <a:rPr lang="it-IT" altLang="it-IT" sz="3600" dirty="0">
                <a:solidFill>
                  <a:schemeClr val="bg1"/>
                </a:solidFill>
                <a:highlight>
                  <a:srgbClr val="808080"/>
                </a:highlight>
                <a:ea typeface="ＭＳ Ｐゴシック" panose="020B0600070205080204" pitchFamily="34" charset="-128"/>
              </a:rPr>
              <a:t>«Non possiamo più pensare alla guerra come soluzione, dato che i rischi probabilmente saranno sempre superiori all’ipotetica utilità che le si attribuisce. Davanti a tale realtà, </a:t>
            </a:r>
            <a:r>
              <a:rPr lang="it-IT" altLang="it-IT" sz="3600" b="1" dirty="0">
                <a:solidFill>
                  <a:schemeClr val="bg1"/>
                </a:solidFill>
                <a:highlight>
                  <a:srgbClr val="808080"/>
                </a:highlight>
                <a:ea typeface="ＭＳ Ｐゴシック" panose="020B0600070205080204" pitchFamily="34" charset="-128"/>
              </a:rPr>
              <a:t>oggi è molto difficile sostenere i criteri razionali maturati in altri secoli per parlare di una possibile “guerra giusta”.</a:t>
            </a:r>
            <a:r>
              <a:rPr lang="it-IT" altLang="it-IT" sz="3600" dirty="0">
                <a:solidFill>
                  <a:schemeClr val="bg1"/>
                </a:solidFill>
                <a:highlight>
                  <a:srgbClr val="808080"/>
                </a:highlight>
                <a:ea typeface="ＭＳ Ｐゴシック" panose="020B0600070205080204" pitchFamily="34" charset="-128"/>
              </a:rPr>
              <a:t> Mai più la guerra!» (FT 258)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contenuto 2">
            <a:extLst>
              <a:ext uri="{FF2B5EF4-FFF2-40B4-BE49-F238E27FC236}">
                <a16:creationId xmlns:a16="http://schemas.microsoft.com/office/drawing/2014/main" id="{BACA7E27-FA69-F745-88F0-8BE35A45E080}"/>
              </a:ext>
            </a:extLst>
          </p:cNvPr>
          <p:cNvSpPr>
            <a:spLocks noGrp="1"/>
          </p:cNvSpPr>
          <p:nvPr>
            <p:ph idx="1"/>
          </p:nvPr>
        </p:nvSpPr>
        <p:spPr>
          <a:xfrm>
            <a:off x="345989" y="215901"/>
            <a:ext cx="11565925" cy="6432034"/>
          </a:xfrm>
        </p:spPr>
        <p:txBody>
          <a:bodyPr>
            <a:noAutofit/>
          </a:bodyPr>
          <a:lstStyle/>
          <a:p>
            <a:pPr marL="0" indent="0">
              <a:buNone/>
            </a:pPr>
            <a:r>
              <a:rPr lang="it-IT" altLang="it-IT" sz="3200" dirty="0">
                <a:ea typeface="ＭＳ Ｐゴシック" panose="020B0600070205080204" pitchFamily="34" charset="-128"/>
              </a:rPr>
              <a:t>«</a:t>
            </a:r>
            <a:r>
              <a:rPr lang="it-IT" altLang="it-IT" sz="3200" b="1" dirty="0">
                <a:ea typeface="ＭＳ Ｐゴシック" panose="020B0600070205080204" pitchFamily="34" charset="-128"/>
              </a:rPr>
              <a:t>Ogni guerra lascia il mondo peggiore di come lo ha trovato</a:t>
            </a:r>
            <a:r>
              <a:rPr lang="it-IT" altLang="it-IT" sz="3200" dirty="0">
                <a:ea typeface="ＭＳ Ｐゴシック" panose="020B0600070205080204" pitchFamily="34" charset="-128"/>
              </a:rPr>
              <a:t>. La guerra è un fallimento della politica e dell’umanità, una resa vergognosa, una sconfitta di fronte alle forze del male. Non fermiamoci su discussioni teoriche, prendiamo contatto con le ferite, tocchiamo la carne di chi subisce i danni. Rivolgiamo lo sguardo a </a:t>
            </a:r>
            <a:r>
              <a:rPr lang="it-IT" altLang="it-IT" sz="3200" b="1" dirty="0">
                <a:solidFill>
                  <a:srgbClr val="FF0000"/>
                </a:solidFill>
                <a:ea typeface="ＭＳ Ｐゴシック" panose="020B0600070205080204" pitchFamily="34" charset="-128"/>
              </a:rPr>
              <a:t>tanti civili massacrati come “danni collaterali”. </a:t>
            </a:r>
            <a:r>
              <a:rPr lang="it-IT" altLang="it-IT" sz="3200" dirty="0">
                <a:ea typeface="ＭＳ Ｐゴシック" panose="020B0600070205080204" pitchFamily="34" charset="-128"/>
              </a:rPr>
              <a:t>Domandiamo alle vittime. Prestiamo attenzione ai profughi, a quanti hanno subito le radiazioni atomiche o gli attacchi chimici, alle donne che hanno perso i figli, ai bambini mutilati o privati della loro infanzia. Consideriamo la verità di queste vittime della violenza, guardiamo la realtà coi loro occhi e ascoltiamo i loro racconti col cuore aperto. Così potremo riconoscere l’abisso del male nel cuore della guerra e non ci turberà il fatto che ci trattino come ingenui perché abbiamo scelto la pace» (FT 261).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e illusioni ottiche di Robert Gonsalves - Wazoo">
            <a:extLst>
              <a:ext uri="{FF2B5EF4-FFF2-40B4-BE49-F238E27FC236}">
                <a16:creationId xmlns:a16="http://schemas.microsoft.com/office/drawing/2014/main" id="{162BF596-75BD-2D41-A83C-3F92850BC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7596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072668D-5AF4-6948-8ACF-2BC6E1FEFDBA}"/>
              </a:ext>
            </a:extLst>
          </p:cNvPr>
          <p:cNvSpPr>
            <a:spLocks noGrp="1"/>
          </p:cNvSpPr>
          <p:nvPr>
            <p:ph type="title"/>
          </p:nvPr>
        </p:nvSpPr>
        <p:spPr>
          <a:xfrm>
            <a:off x="269789" y="250031"/>
            <a:ext cx="4499919" cy="1850618"/>
          </a:xfrm>
        </p:spPr>
        <p:txBody>
          <a:bodyPr>
            <a:normAutofit fontScale="90000"/>
          </a:bodyPr>
          <a:lstStyle/>
          <a:p>
            <a:r>
              <a:rPr lang="it-IT" b="1" dirty="0">
                <a:solidFill>
                  <a:schemeClr val="bg1"/>
                </a:solidFill>
                <a:highlight>
                  <a:srgbClr val="008080"/>
                </a:highlight>
                <a:latin typeface="Verdana" panose="020B0604030504040204" pitchFamily="34" charset="0"/>
                <a:ea typeface="Verdana" panose="020B0604030504040204" pitchFamily="34" charset="0"/>
                <a:cs typeface="Verdana" panose="020B0604030504040204" pitchFamily="34" charset="0"/>
              </a:rPr>
              <a:t>Conversione alla </a:t>
            </a:r>
            <a:r>
              <a:rPr lang="it-IT" b="1" dirty="0" err="1">
                <a:solidFill>
                  <a:schemeClr val="bg1"/>
                </a:solidFill>
                <a:highlight>
                  <a:srgbClr val="008080"/>
                </a:highlight>
                <a:latin typeface="Verdana" panose="020B0604030504040204" pitchFamily="34" charset="0"/>
                <a:ea typeface="Verdana" panose="020B0604030504040204" pitchFamily="34" charset="0"/>
                <a:cs typeface="Verdana" panose="020B0604030504040204" pitchFamily="34" charset="0"/>
              </a:rPr>
              <a:t>sinodalità</a:t>
            </a:r>
            <a:endParaRPr lang="it-IT" b="1" dirty="0">
              <a:solidFill>
                <a:schemeClr val="bg1"/>
              </a:solidFill>
              <a:highlight>
                <a:srgbClr val="008080"/>
              </a:highlight>
              <a:latin typeface="Verdana" panose="020B0604030504040204" pitchFamily="34" charset="0"/>
              <a:ea typeface="Verdana" panose="020B0604030504040204" pitchFamily="34" charset="0"/>
              <a:cs typeface="Verdana" panose="020B0604030504040204" pitchFamily="34" charset="0"/>
            </a:endParaRPr>
          </a:p>
        </p:txBody>
      </p:sp>
      <p:sp>
        <p:nvSpPr>
          <p:cNvPr id="3" name="Segnaposto contenuto 2">
            <a:extLst>
              <a:ext uri="{FF2B5EF4-FFF2-40B4-BE49-F238E27FC236}">
                <a16:creationId xmlns:a16="http://schemas.microsoft.com/office/drawing/2014/main" id="{43DFE33B-BA1D-854F-82D6-910F0F8B8394}"/>
              </a:ext>
            </a:extLst>
          </p:cNvPr>
          <p:cNvSpPr>
            <a:spLocks noGrp="1"/>
          </p:cNvSpPr>
          <p:nvPr>
            <p:ph idx="1"/>
          </p:nvPr>
        </p:nvSpPr>
        <p:spPr>
          <a:xfrm>
            <a:off x="269788" y="2100649"/>
            <a:ext cx="4499919" cy="4351338"/>
          </a:xfrm>
        </p:spPr>
        <p:txBody>
          <a:bodyPr/>
          <a:lstStyle/>
          <a:p>
            <a:pPr marL="0" indent="0">
              <a:buNone/>
            </a:pPr>
            <a:r>
              <a:rPr lang="it-IT" dirty="0">
                <a:solidFill>
                  <a:schemeClr val="bg1"/>
                </a:solidFill>
                <a:highlight>
                  <a:srgbClr val="008080"/>
                </a:highlight>
              </a:rPr>
              <a:t>La stessa dinamica della parabola del buon Samaritano: la domanda iniziale «chi è il mio prossimo?» diventa un invito a «farsi prossimo».</a:t>
            </a:r>
          </a:p>
          <a:p>
            <a:pPr marL="0" indent="0">
              <a:buNone/>
            </a:pPr>
            <a:r>
              <a:rPr lang="it-IT" dirty="0">
                <a:solidFill>
                  <a:schemeClr val="bg1"/>
                </a:solidFill>
                <a:highlight>
                  <a:srgbClr val="008080"/>
                </a:highlight>
              </a:rPr>
              <a:t>Così per la </a:t>
            </a:r>
            <a:r>
              <a:rPr lang="it-IT" dirty="0" err="1">
                <a:solidFill>
                  <a:schemeClr val="bg1"/>
                </a:solidFill>
                <a:highlight>
                  <a:srgbClr val="008080"/>
                </a:highlight>
              </a:rPr>
              <a:t>sinodalità</a:t>
            </a:r>
            <a:r>
              <a:rPr lang="it-IT" dirty="0">
                <a:solidFill>
                  <a:schemeClr val="bg1"/>
                </a:solidFill>
                <a:highlight>
                  <a:srgbClr val="008080"/>
                </a:highlight>
              </a:rPr>
              <a:t>: da «cos’è?» a farsi persone sinodali.</a:t>
            </a:r>
          </a:p>
        </p:txBody>
      </p:sp>
    </p:spTree>
    <p:extLst>
      <p:ext uri="{BB962C8B-B14F-4D97-AF65-F5344CB8AC3E}">
        <p14:creationId xmlns:p14="http://schemas.microsoft.com/office/powerpoint/2010/main" val="248586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isultato immagini per discernimento comunitario">
            <a:extLst>
              <a:ext uri="{FF2B5EF4-FFF2-40B4-BE49-F238E27FC236}">
                <a16:creationId xmlns:a16="http://schemas.microsoft.com/office/drawing/2014/main" id="{6ED60271-A26B-FA4B-B927-EFEDD3C6D8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706152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F43CC62F-95A8-004E-A252-B716B0A3C125}"/>
              </a:ext>
            </a:extLst>
          </p:cNvPr>
          <p:cNvSpPr>
            <a:spLocks noGrp="1"/>
          </p:cNvSpPr>
          <p:nvPr>
            <p:ph type="title"/>
          </p:nvPr>
        </p:nvSpPr>
        <p:spPr>
          <a:xfrm>
            <a:off x="2061086" y="3154772"/>
            <a:ext cx="8069826" cy="1325563"/>
          </a:xfrm>
        </p:spPr>
        <p:txBody>
          <a:bodyPr/>
          <a:lstStyle/>
          <a:p>
            <a:pPr algn="ctr"/>
            <a:r>
              <a:rPr lang="it-IT" b="1" dirty="0">
                <a:solidFill>
                  <a:schemeClr val="bg1"/>
                </a:solidFill>
                <a:latin typeface="Verdana" panose="020B0604030504040204" pitchFamily="34" charset="0"/>
                <a:ea typeface="Verdana" panose="020B0604030504040204" pitchFamily="34" charset="0"/>
                <a:cs typeface="Verdana" panose="020B0604030504040204" pitchFamily="34" charset="0"/>
              </a:rPr>
              <a:t>Esercizi di discernimento comunitario</a:t>
            </a:r>
          </a:p>
        </p:txBody>
      </p:sp>
      <p:sp>
        <p:nvSpPr>
          <p:cNvPr id="3" name="Segnaposto contenuto 2">
            <a:extLst>
              <a:ext uri="{FF2B5EF4-FFF2-40B4-BE49-F238E27FC236}">
                <a16:creationId xmlns:a16="http://schemas.microsoft.com/office/drawing/2014/main" id="{32F47F58-025B-114C-BF2E-CB2F03C5D22A}"/>
              </a:ext>
            </a:extLst>
          </p:cNvPr>
          <p:cNvSpPr>
            <a:spLocks noGrp="1"/>
          </p:cNvSpPr>
          <p:nvPr>
            <p:ph idx="1"/>
          </p:nvPr>
        </p:nvSpPr>
        <p:spPr>
          <a:xfrm>
            <a:off x="588707" y="5532437"/>
            <a:ext cx="10515600" cy="1325563"/>
          </a:xfrm>
        </p:spPr>
        <p:txBody>
          <a:bodyPr>
            <a:normAutofit/>
          </a:bodyPr>
          <a:lstStyle/>
          <a:p>
            <a:pPr marL="0" indent="0" algn="ctr">
              <a:buNone/>
            </a:pPr>
            <a:r>
              <a:rPr lang="it-IT" sz="3600" b="1" dirty="0">
                <a:solidFill>
                  <a:schemeClr val="bg1"/>
                </a:solidFill>
                <a:latin typeface="Verdana" panose="020B0604030504040204" pitchFamily="34" charset="0"/>
                <a:ea typeface="Verdana" panose="020B0604030504040204" pitchFamily="34" charset="0"/>
                <a:cs typeface="Verdana" panose="020B0604030504040204" pitchFamily="34" charset="0"/>
              </a:rPr>
              <a:t>«Ai problemi sociali si risponde con reti comunitarie»</a:t>
            </a:r>
          </a:p>
        </p:txBody>
      </p:sp>
    </p:spTree>
    <p:extLst>
      <p:ext uri="{BB962C8B-B14F-4D97-AF65-F5344CB8AC3E}">
        <p14:creationId xmlns:p14="http://schemas.microsoft.com/office/powerpoint/2010/main" val="80602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omunità energetiche rinnovabili e autoconsumo in Italia">
            <a:extLst>
              <a:ext uri="{FF2B5EF4-FFF2-40B4-BE49-F238E27FC236}">
                <a16:creationId xmlns:a16="http://schemas.microsoft.com/office/drawing/2014/main" id="{057B3DBC-3C29-8A4C-89EB-C44BA6E05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2354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1DF07EE7-7659-4043-B4E5-458FDD1DD195}"/>
              </a:ext>
            </a:extLst>
          </p:cNvPr>
          <p:cNvSpPr>
            <a:spLocks noGrp="1"/>
          </p:cNvSpPr>
          <p:nvPr>
            <p:ph type="title"/>
          </p:nvPr>
        </p:nvSpPr>
        <p:spPr>
          <a:xfrm>
            <a:off x="642552" y="284912"/>
            <a:ext cx="11219934" cy="1144588"/>
          </a:xfrm>
        </p:spPr>
        <p:txBody>
          <a:bodyPr>
            <a:normAutofit fontScale="90000"/>
          </a:bodyPr>
          <a:lstStyle/>
          <a:p>
            <a:pPr algn="ctr"/>
            <a:r>
              <a:rPr lang="it-IT" b="1" dirty="0">
                <a:solidFill>
                  <a:schemeClr val="bg1"/>
                </a:solidFill>
                <a:highlight>
                  <a:srgbClr val="008080"/>
                </a:highlight>
                <a:latin typeface="Verdana" panose="020B0604030504040204" pitchFamily="34" charset="0"/>
                <a:ea typeface="Verdana" panose="020B0604030504040204" pitchFamily="34" charset="0"/>
                <a:cs typeface="Verdana" panose="020B0604030504040204" pitchFamily="34" charset="0"/>
              </a:rPr>
              <a:t>Le comunità energetiche come chance</a:t>
            </a:r>
          </a:p>
        </p:txBody>
      </p:sp>
      <p:sp>
        <p:nvSpPr>
          <p:cNvPr id="3" name="Segnaposto contenuto 2">
            <a:extLst>
              <a:ext uri="{FF2B5EF4-FFF2-40B4-BE49-F238E27FC236}">
                <a16:creationId xmlns:a16="http://schemas.microsoft.com/office/drawing/2014/main" id="{7FDA5148-C035-2342-9311-124B2C6EF433}"/>
              </a:ext>
            </a:extLst>
          </p:cNvPr>
          <p:cNvSpPr>
            <a:spLocks noGrp="1"/>
          </p:cNvSpPr>
          <p:nvPr>
            <p:ph idx="1"/>
          </p:nvPr>
        </p:nvSpPr>
        <p:spPr>
          <a:xfrm>
            <a:off x="395416" y="4399005"/>
            <a:ext cx="11467069" cy="2458994"/>
          </a:xfrm>
        </p:spPr>
        <p:txBody>
          <a:bodyPr/>
          <a:lstStyle/>
          <a:p>
            <a:r>
              <a:rPr lang="it-IT" dirty="0">
                <a:highlight>
                  <a:srgbClr val="FFFF00"/>
                </a:highlight>
                <a:latin typeface="Verdana" panose="020B0604030504040204" pitchFamily="34" charset="0"/>
                <a:ea typeface="Verdana" panose="020B0604030504040204" pitchFamily="34" charset="0"/>
                <a:cs typeface="Verdana" panose="020B0604030504040204" pitchFamily="34" charset="0"/>
              </a:rPr>
              <a:t>Prima di tutto, costruire comunità</a:t>
            </a:r>
          </a:p>
          <a:p>
            <a:r>
              <a:rPr lang="it-IT" dirty="0">
                <a:highlight>
                  <a:srgbClr val="FFFF00"/>
                </a:highlight>
                <a:latin typeface="Verdana" panose="020B0604030504040204" pitchFamily="34" charset="0"/>
                <a:ea typeface="Verdana" panose="020B0604030504040204" pitchFamily="34" charset="0"/>
                <a:cs typeface="Verdana" panose="020B0604030504040204" pitchFamily="34" charset="0"/>
              </a:rPr>
              <a:t>Cammino in condivisione con economato diocesano (si cercherà di mettere a punto una consulenza legale, economica, tecnica…)</a:t>
            </a:r>
          </a:p>
          <a:p>
            <a:r>
              <a:rPr lang="it-IT" dirty="0">
                <a:highlight>
                  <a:srgbClr val="FFFF00"/>
                </a:highlight>
                <a:latin typeface="Verdana" panose="020B0604030504040204" pitchFamily="34" charset="0"/>
                <a:ea typeface="Verdana" panose="020B0604030504040204" pitchFamily="34" charset="0"/>
                <a:cs typeface="Verdana" panose="020B0604030504040204" pitchFamily="34" charset="0"/>
              </a:rPr>
              <a:t>Transizione da abitare nella comunione</a:t>
            </a:r>
          </a:p>
        </p:txBody>
      </p:sp>
    </p:spTree>
    <p:extLst>
      <p:ext uri="{BB962C8B-B14F-4D97-AF65-F5344CB8AC3E}">
        <p14:creationId xmlns:p14="http://schemas.microsoft.com/office/powerpoint/2010/main" val="2795289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o immagini per sguardo al futuro">
            <a:extLst>
              <a:ext uri="{FF2B5EF4-FFF2-40B4-BE49-F238E27FC236}">
                <a16:creationId xmlns:a16="http://schemas.microsoft.com/office/drawing/2014/main" id="{0928D922-4FBD-854A-A81E-4C715F6B74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46C882A-E0BB-D646-83F6-E60D850224D5}"/>
              </a:ext>
            </a:extLst>
          </p:cNvPr>
          <p:cNvSpPr>
            <a:spLocks noGrp="1"/>
          </p:cNvSpPr>
          <p:nvPr>
            <p:ph type="title"/>
          </p:nvPr>
        </p:nvSpPr>
        <p:spPr>
          <a:xfrm>
            <a:off x="3598606" y="215644"/>
            <a:ext cx="8141110" cy="1023222"/>
          </a:xfrm>
        </p:spPr>
        <p:txBody>
          <a:bodyPr>
            <a:normAutofit/>
          </a:bodyPr>
          <a:lstStyle/>
          <a:p>
            <a:pPr algn="ctr"/>
            <a:r>
              <a:rPr lang="it-IT" sz="5400" b="1" dirty="0">
                <a:solidFill>
                  <a:srgbClr val="FFFF00"/>
                </a:solidFill>
                <a:latin typeface="Verdana" panose="020B0604030504040204" pitchFamily="34" charset="0"/>
                <a:ea typeface="Verdana" panose="020B0604030504040204" pitchFamily="34" charset="0"/>
                <a:cs typeface="Verdana" panose="020B0604030504040204" pitchFamily="34" charset="0"/>
              </a:rPr>
              <a:t>Sguardo al futuro</a:t>
            </a:r>
          </a:p>
        </p:txBody>
      </p:sp>
    </p:spTree>
    <p:extLst>
      <p:ext uri="{BB962C8B-B14F-4D97-AF65-F5344CB8AC3E}">
        <p14:creationId xmlns:p14="http://schemas.microsoft.com/office/powerpoint/2010/main" val="52265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2A2A0C-FB0C-EF4F-BAB1-97FF8F03F718}"/>
              </a:ext>
            </a:extLst>
          </p:cNvPr>
          <p:cNvSpPr>
            <a:spLocks noGrp="1"/>
          </p:cNvSpPr>
          <p:nvPr>
            <p:ph type="title"/>
          </p:nvPr>
        </p:nvSpPr>
        <p:spPr>
          <a:xfrm>
            <a:off x="412955" y="365125"/>
            <a:ext cx="11356257" cy="1994617"/>
          </a:xfrm>
        </p:spPr>
        <p:txBody>
          <a:bodyPr/>
          <a:lstStyle/>
          <a:p>
            <a:pPr algn="ctr"/>
            <a:r>
              <a:rPr lang="it-IT" b="1" dirty="0">
                <a:latin typeface="Verdana" panose="020B0604030504040204" pitchFamily="34" charset="0"/>
                <a:ea typeface="Verdana" panose="020B0604030504040204" pitchFamily="34" charset="0"/>
                <a:cs typeface="Verdana" panose="020B0604030504040204" pitchFamily="34" charset="0"/>
              </a:rPr>
              <a:t>Martedì 26 aprile</a:t>
            </a:r>
            <a:r>
              <a:rPr lang="it-IT" dirty="0">
                <a:latin typeface="Verdana" panose="020B0604030504040204" pitchFamily="34" charset="0"/>
                <a:ea typeface="Verdana" panose="020B0604030504040204" pitchFamily="34" charset="0"/>
                <a:cs typeface="Verdana" panose="020B0604030504040204" pitchFamily="34" charset="0"/>
              </a:rPr>
              <a:t>: incontro dei direttori delle Scuole o Percorsi di Formazione Socio-politica a Roma</a:t>
            </a:r>
          </a:p>
        </p:txBody>
      </p:sp>
      <p:pic>
        <p:nvPicPr>
          <p:cNvPr id="2050" name="Picture 2" descr="Risultato immagini per formazione sociopolitica">
            <a:extLst>
              <a:ext uri="{FF2B5EF4-FFF2-40B4-BE49-F238E27FC236}">
                <a16:creationId xmlns:a16="http://schemas.microsoft.com/office/drawing/2014/main" id="{5796BEB3-B470-2446-B2FC-822C7ADA3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2606576"/>
            <a:ext cx="10515599" cy="425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1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657226"/>
            <a:ext cx="10515600" cy="5519738"/>
          </a:xfrm>
        </p:spPr>
        <p:txBody>
          <a:bodyPr>
            <a:normAutofit fontScale="92500"/>
          </a:bodyPr>
          <a:lstStyle/>
          <a:p>
            <a:pPr marL="0" indent="0" algn="ctr">
              <a:buNone/>
            </a:pPr>
            <a:r>
              <a:rPr lang="it-IT" sz="3600" dirty="0">
                <a:latin typeface="Verdana" charset="0"/>
                <a:ea typeface="Verdana" charset="0"/>
                <a:cs typeface="Verdana" charset="0"/>
              </a:rPr>
              <a:t>18° Seminario Tavolo di studio "Custodia del Creato» (con Ufficio ecumenismo)</a:t>
            </a:r>
          </a:p>
          <a:p>
            <a:pPr marL="0" indent="0" algn="ctr">
              <a:buNone/>
            </a:pPr>
            <a:r>
              <a:rPr lang="it-IT" sz="4400" b="1" cap="all" dirty="0" err="1">
                <a:solidFill>
                  <a:srgbClr val="FF0000"/>
                </a:solidFill>
                <a:latin typeface="Verdana" panose="020B0604030504040204" pitchFamily="34" charset="0"/>
                <a:ea typeface="Verdana" panose="020B0604030504040204" pitchFamily="34" charset="0"/>
                <a:cs typeface="Verdana" panose="020B0604030504040204" pitchFamily="34" charset="0"/>
              </a:rPr>
              <a:t>RESPONSABILITà</a:t>
            </a:r>
            <a:r>
              <a:rPr lang="it-IT" sz="4400" b="1" cap="all" dirty="0">
                <a:solidFill>
                  <a:srgbClr val="FF0000"/>
                </a:solidFill>
                <a:latin typeface="Verdana" panose="020B0604030504040204" pitchFamily="34" charset="0"/>
                <a:ea typeface="Verdana" panose="020B0604030504040204" pitchFamily="34" charset="0"/>
                <a:cs typeface="Verdana" panose="020B0604030504040204" pitchFamily="34" charset="0"/>
              </a:rPr>
              <a:t> ECOLOGICA COME CURA DELLA </a:t>
            </a:r>
            <a:r>
              <a:rPr lang="it-IT" sz="4400" b="1" cap="all" dirty="0" err="1">
                <a:solidFill>
                  <a:srgbClr val="FF0000"/>
                </a:solidFill>
                <a:latin typeface="Verdana" panose="020B0604030504040204" pitchFamily="34" charset="0"/>
                <a:ea typeface="Verdana" panose="020B0604030504040204" pitchFamily="34" charset="0"/>
                <a:cs typeface="Verdana" panose="020B0604030504040204" pitchFamily="34" charset="0"/>
              </a:rPr>
              <a:t>BIODIVERSITà</a:t>
            </a:r>
            <a:endParaRPr lang="it-IT" sz="4400"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it-IT" sz="4400" b="1" dirty="0">
                <a:solidFill>
                  <a:srgbClr val="FF0000"/>
                </a:solidFill>
                <a:latin typeface="Verdana" panose="020B0604030504040204" pitchFamily="34" charset="0"/>
                <a:ea typeface="Verdana" panose="020B0604030504040204" pitchFamily="34" charset="0"/>
                <a:cs typeface="Verdana" panose="020B0604030504040204" pitchFamily="34" charset="0"/>
              </a:rPr>
              <a:t>La Terra e le creature, la Biosfera e la biodiversità</a:t>
            </a:r>
          </a:p>
          <a:p>
            <a:pPr marL="0" indent="0" algn="ctr">
              <a:buNone/>
            </a:pPr>
            <a:endParaRPr lang="it-IT" sz="3600" b="1" dirty="0">
              <a:latin typeface="Verdana" charset="0"/>
              <a:ea typeface="Verdana" charset="0"/>
              <a:cs typeface="Verdana" charset="0"/>
            </a:endParaRPr>
          </a:p>
          <a:p>
            <a:pPr marL="0" indent="0" algn="ctr">
              <a:buNone/>
            </a:pPr>
            <a:r>
              <a:rPr lang="it-IT" sz="3900" b="1" dirty="0">
                <a:solidFill>
                  <a:srgbClr val="002060"/>
                </a:solidFill>
                <a:latin typeface="Verdana" charset="0"/>
                <a:ea typeface="Verdana" charset="0"/>
                <a:cs typeface="Verdana" charset="0"/>
              </a:rPr>
              <a:t>Venerdì 20 maggio 2022, Roma </a:t>
            </a:r>
          </a:p>
          <a:p>
            <a:pPr marL="0" indent="0" algn="ctr">
              <a:buNone/>
            </a:pPr>
            <a:r>
              <a:rPr lang="it-IT" sz="3900" b="1" dirty="0">
                <a:solidFill>
                  <a:srgbClr val="002060"/>
                </a:solidFill>
                <a:latin typeface="Verdana" charset="0"/>
                <a:ea typeface="Verdana" charset="0"/>
                <a:cs typeface="Verdana" charset="0"/>
              </a:rPr>
              <a:t>Sede FAO</a:t>
            </a:r>
            <a:endParaRPr lang="it-IT" sz="3900" dirty="0">
              <a:solidFill>
                <a:srgbClr val="002060"/>
              </a:solidFill>
              <a:latin typeface="Verdana" charset="0"/>
              <a:ea typeface="Verdana" charset="0"/>
              <a:cs typeface="Verdana" charset="0"/>
            </a:endParaRPr>
          </a:p>
          <a:p>
            <a:pPr marL="0" indent="0">
              <a:buNone/>
            </a:pPr>
            <a:endParaRPr lang="it-IT" dirty="0"/>
          </a:p>
        </p:txBody>
      </p:sp>
    </p:spTree>
    <p:extLst>
      <p:ext uri="{BB962C8B-B14F-4D97-AF65-F5344CB8AC3E}">
        <p14:creationId xmlns:p14="http://schemas.microsoft.com/office/powerpoint/2010/main" val="695991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917488" y="1628775"/>
            <a:ext cx="9928670" cy="3298468"/>
          </a:xfrm>
          <a:prstGeom prst="rect">
            <a:avLst/>
          </a:prstGeom>
        </p:spPr>
        <p:txBody>
          <a:bodyPr vert="horz" wrap="square" lIns="0" tIns="8573" rIns="0" bIns="0" rtlCol="0">
            <a:spAutoFit/>
          </a:bodyPr>
          <a:lstStyle/>
          <a:p>
            <a:pPr marL="8573">
              <a:spcBef>
                <a:spcPts val="68"/>
              </a:spcBef>
            </a:pPr>
            <a:r>
              <a:rPr lang="it-IT" sz="3240" b="1" spc="34" dirty="0">
                <a:solidFill>
                  <a:srgbClr val="414042"/>
                </a:solidFill>
                <a:latin typeface="Candara" panose="020E0502030303020204" pitchFamily="34" charset="0"/>
                <a:cs typeface="Calibri"/>
              </a:rPr>
              <a:t>I membri del gruppo giovani</a:t>
            </a:r>
          </a:p>
          <a:p>
            <a:pPr marL="8573">
              <a:spcBef>
                <a:spcPts val="68"/>
              </a:spcBef>
            </a:pPr>
            <a:r>
              <a:rPr lang="it-IT" sz="3240" spc="34" dirty="0">
                <a:latin typeface="Candara" panose="020E0502030303020204" pitchFamily="34" charset="0"/>
                <a:cs typeface="Calibri"/>
              </a:rPr>
              <a:t>Progetto Policoro, Azione Cattolica, Comunità di Connessioni, Comunità di liberazione, Agesci, Pastorale Giovanile, Economy of Francesco, Coldiretti, </a:t>
            </a:r>
            <a:r>
              <a:rPr lang="it-IT" sz="3240" spc="34" dirty="0" err="1">
                <a:latin typeface="Candara" panose="020E0502030303020204" pitchFamily="34" charset="0"/>
                <a:cs typeface="Calibri"/>
              </a:rPr>
              <a:t>Confcooperative</a:t>
            </a:r>
            <a:r>
              <a:rPr lang="it-IT" sz="3240" spc="34" dirty="0">
                <a:latin typeface="Candara" panose="020E0502030303020204" pitchFamily="34" charset="0"/>
                <a:cs typeface="Calibri"/>
              </a:rPr>
              <a:t>, Confindustria, </a:t>
            </a:r>
            <a:r>
              <a:rPr lang="it-IT" sz="3240" spc="34" dirty="0" err="1">
                <a:latin typeface="Candara" panose="020E0502030303020204" pitchFamily="34" charset="0"/>
                <a:cs typeface="Calibri"/>
              </a:rPr>
              <a:t>Confartigiantato</a:t>
            </a:r>
            <a:r>
              <a:rPr lang="it-IT" sz="3240" spc="34" dirty="0">
                <a:latin typeface="Candara" panose="020E0502030303020204" pitchFamily="34" charset="0"/>
                <a:cs typeface="Calibri"/>
              </a:rPr>
              <a:t>, ACLI,</a:t>
            </a:r>
          </a:p>
          <a:p>
            <a:pPr marL="8573">
              <a:spcBef>
                <a:spcPts val="68"/>
              </a:spcBef>
            </a:pPr>
            <a:endParaRPr lang="it-IT" sz="3240" spc="34" dirty="0">
              <a:solidFill>
                <a:srgbClr val="414042"/>
              </a:solidFill>
              <a:latin typeface="Candara" panose="020E0502030303020204" pitchFamily="34" charset="0"/>
              <a:cs typeface="Calibri"/>
            </a:endParaRPr>
          </a:p>
          <a:p>
            <a:pPr marL="8573">
              <a:spcBef>
                <a:spcPts val="68"/>
              </a:spcBef>
            </a:pPr>
            <a:endParaRPr sz="1688" dirty="0">
              <a:latin typeface="Candara" panose="020E0502030303020204" pitchFamily="34" charset="0"/>
              <a:cs typeface="Calibri"/>
            </a:endParaRPr>
          </a:p>
        </p:txBody>
      </p:sp>
      <p:sp>
        <p:nvSpPr>
          <p:cNvPr id="15" name="object 15"/>
          <p:cNvSpPr/>
          <p:nvPr/>
        </p:nvSpPr>
        <p:spPr>
          <a:xfrm>
            <a:off x="9944590" y="5180164"/>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771621" y="601577"/>
            <a:ext cx="10446491" cy="685765"/>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1. </a:t>
            </a:r>
            <a:r>
              <a:rPr lang="it-IT" sz="3240" b="1" spc="-152" dirty="0">
                <a:solidFill>
                  <a:srgbClr val="00B050"/>
                </a:solidFill>
                <a:latin typeface="Baghdad" pitchFamily="2" charset="-78"/>
                <a:cs typeface="Baghdad" pitchFamily="2" charset="-78"/>
              </a:rPr>
              <a:t>LA «NOSTRA» ALLEANZA: </a:t>
            </a:r>
            <a:r>
              <a:rPr lang="it-IT" sz="3240" b="1" i="1" spc="-152" dirty="0">
                <a:solidFill>
                  <a:srgbClr val="00B050"/>
                </a:solidFill>
                <a:latin typeface="Baghdad" pitchFamily="2" charset="-78"/>
                <a:cs typeface="Baghdad" pitchFamily="2" charset="-78"/>
              </a:rPr>
              <a:t>Il gruppo di Giovani</a:t>
            </a:r>
            <a:r>
              <a:rPr lang="it-IT" sz="3240" b="1" spc="-152" dirty="0">
                <a:solidFill>
                  <a:srgbClr val="00B050"/>
                </a:solidFill>
                <a:latin typeface="Baghdad" pitchFamily="2" charset="-78"/>
                <a:cs typeface="Baghdad" pitchFamily="2" charset="-78"/>
              </a:rPr>
              <a:t>. </a:t>
            </a:r>
            <a:endParaRPr sz="3240" b="1" spc="-145" dirty="0">
              <a:solidFill>
                <a:srgbClr val="00B050"/>
              </a:solidFill>
              <a:latin typeface="Baghdad" pitchFamily="2" charset="-78"/>
              <a:cs typeface="Baghdad" pitchFamily="2" charset="-78"/>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pic>
        <p:nvPicPr>
          <p:cNvPr id="3" name="Immagin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1110" y="4303395"/>
            <a:ext cx="6840855" cy="2314575"/>
          </a:xfrm>
          <a:prstGeom prst="rect">
            <a:avLst/>
          </a:prstGeom>
        </p:spPr>
      </p:pic>
    </p:spTree>
    <p:extLst>
      <p:ext uri="{BB962C8B-B14F-4D97-AF65-F5344CB8AC3E}">
        <p14:creationId xmlns:p14="http://schemas.microsoft.com/office/powerpoint/2010/main" val="66957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609600" y="826731"/>
            <a:ext cx="11028085" cy="1362874"/>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2. La bussola: l’Alleanza generativa e </a:t>
            </a:r>
            <a:r>
              <a:rPr lang="it-IT" b="1" i="1" spc="-152" dirty="0">
                <a:solidFill>
                  <a:srgbClr val="00B050"/>
                </a:solidFill>
                <a:latin typeface="Baghdad" pitchFamily="2" charset="-78"/>
                <a:cs typeface="Baghdad" pitchFamily="2" charset="-78"/>
              </a:rPr>
              <a:t>sociale , conseguentemente territoriale</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0" y="2280583"/>
            <a:ext cx="11911621" cy="3052774"/>
          </a:xfrm>
        </p:spPr>
        <p:txBody>
          <a:bodyPr/>
          <a:lstStyle/>
          <a:p>
            <a:pPr marL="8573" defTabSz="308610">
              <a:spcBef>
                <a:spcPts val="68"/>
              </a:spcBef>
            </a:pPr>
            <a:r>
              <a:rPr lang="it-IT" sz="3240" b="1" spc="34" dirty="0">
                <a:latin typeface="Candara" panose="020E0502030303020204" pitchFamily="34" charset="0"/>
                <a:cs typeface="Calibri"/>
              </a:rPr>
              <a:t> *</a:t>
            </a:r>
            <a:r>
              <a:rPr lang="it-IT" sz="3240" spc="34" dirty="0">
                <a:latin typeface="Candara" panose="020E0502030303020204" pitchFamily="34" charset="0"/>
                <a:cs typeface="Calibri"/>
              </a:rPr>
              <a:t>Il modello dell’Alleanza  come</a:t>
            </a:r>
            <a:r>
              <a:rPr lang="it-IT" sz="3240" b="1" spc="34" dirty="0">
                <a:latin typeface="Candara" panose="020E0502030303020204" pitchFamily="34" charset="0"/>
                <a:cs typeface="Calibri"/>
              </a:rPr>
              <a:t> esperimento collettivo di cooperazione e discernimento collettivo per condividere come rigenerare, valorizzare e affrontare gli aspetti positivi e negativi della transizione. </a:t>
            </a:r>
          </a:p>
          <a:p>
            <a:pPr marL="8573" defTabSz="308610">
              <a:spcBef>
                <a:spcPts val="68"/>
              </a:spcBef>
            </a:pPr>
            <a:r>
              <a:rPr lang="it-IT" sz="3240" spc="34" dirty="0">
                <a:latin typeface="Candara" panose="020E0502030303020204" pitchFamily="34" charset="0"/>
                <a:cs typeface="Calibri"/>
              </a:rPr>
              <a:t>*Un modello che crea </a:t>
            </a:r>
            <a:r>
              <a:rPr lang="it-IT" sz="3240" b="1" spc="34" dirty="0">
                <a:latin typeface="Candara" panose="020E0502030303020204" pitchFamily="34" charset="0"/>
                <a:cs typeface="Calibri"/>
              </a:rPr>
              <a:t>spazi territoriali e generazionali.</a:t>
            </a: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
        <p:nvSpPr>
          <p:cNvPr id="2" name="CasellaDiTesto 1"/>
          <p:cNvSpPr txBox="1"/>
          <p:nvPr/>
        </p:nvSpPr>
        <p:spPr>
          <a:xfrm>
            <a:off x="1268589" y="4909733"/>
            <a:ext cx="6870723" cy="1546577"/>
          </a:xfrm>
          <a:prstGeom prst="rect">
            <a:avLst/>
          </a:prstGeom>
          <a:noFill/>
        </p:spPr>
        <p:txBody>
          <a:bodyPr wrap="square" rtlCol="0">
            <a:spAutoFit/>
          </a:bodyPr>
          <a:lstStyle/>
          <a:p>
            <a:r>
              <a:rPr lang="it-IT" sz="1890" i="1" dirty="0"/>
              <a:t>«La conversione che ci è stata chiesta è quella di passare dalla centralità della produzione, in cui l’essere umano pretende di dominare la realtà, alla generazione, dove ciò che facciamo non può mai essere slegato dal legame con ciò e con chi ci circonda, oltre che con le future generazioni» </a:t>
            </a:r>
            <a:r>
              <a:rPr lang="it-IT" sz="1215" dirty="0"/>
              <a:t>( IL 25)</a:t>
            </a:r>
          </a:p>
        </p:txBody>
      </p:sp>
    </p:spTree>
    <p:extLst>
      <p:ext uri="{BB962C8B-B14F-4D97-AF65-F5344CB8AC3E}">
        <p14:creationId xmlns:p14="http://schemas.microsoft.com/office/powerpoint/2010/main" val="109735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518AA5-2209-7245-8A6F-2CCDD1293B3B}"/>
              </a:ext>
            </a:extLst>
          </p:cNvPr>
          <p:cNvSpPr>
            <a:spLocks noGrp="1"/>
          </p:cNvSpPr>
          <p:nvPr>
            <p:ph type="title"/>
          </p:nvPr>
        </p:nvSpPr>
        <p:spPr>
          <a:xfrm>
            <a:off x="994253" y="0"/>
            <a:ext cx="10203494" cy="962230"/>
          </a:xfrm>
        </p:spPr>
        <p:txBody>
          <a:bodyPr>
            <a:normAutofit/>
          </a:bodyPr>
          <a:lstStyle/>
          <a:p>
            <a:pPr algn="ctr"/>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Il percorso e le tappe</a:t>
            </a:r>
          </a:p>
        </p:txBody>
      </p:sp>
      <p:sp>
        <p:nvSpPr>
          <p:cNvPr id="3" name="Segnaposto contenuto 2">
            <a:extLst>
              <a:ext uri="{FF2B5EF4-FFF2-40B4-BE49-F238E27FC236}">
                <a16:creationId xmlns:a16="http://schemas.microsoft.com/office/drawing/2014/main" id="{FBF64CEA-EA26-5449-A35C-8FB3728850B2}"/>
              </a:ext>
            </a:extLst>
          </p:cNvPr>
          <p:cNvSpPr>
            <a:spLocks noGrp="1"/>
          </p:cNvSpPr>
          <p:nvPr>
            <p:ph idx="1"/>
          </p:nvPr>
        </p:nvSpPr>
        <p:spPr>
          <a:xfrm>
            <a:off x="197708" y="1161536"/>
            <a:ext cx="6280420" cy="5331340"/>
          </a:xfrm>
        </p:spPr>
        <p:txBody>
          <a:bodyPr>
            <a:normAutofit/>
          </a:bodyPr>
          <a:lstStyle/>
          <a:p>
            <a:pPr marL="514350" indent="-514350">
              <a:buAutoNum type="arabicPeriod"/>
            </a:pPr>
            <a:r>
              <a:rPr lang="it-IT" sz="3600" b="1" dirty="0"/>
              <a:t>L’esperienza: racconti di ecologia integrale e </a:t>
            </a:r>
            <a:r>
              <a:rPr lang="it-IT" sz="3600" b="1" dirty="0" err="1"/>
              <a:t>sinodalità</a:t>
            </a:r>
            <a:r>
              <a:rPr lang="it-IT" sz="3600" b="1" dirty="0"/>
              <a:t> e visita alle buone pratiche del territorio</a:t>
            </a:r>
          </a:p>
          <a:p>
            <a:pPr marL="514350" indent="-514350">
              <a:buAutoNum type="arabicPeriod"/>
            </a:pPr>
            <a:r>
              <a:rPr lang="it-IT" sz="3600" b="1" dirty="0"/>
              <a:t>Il Cammino sinodale come stile pastorale</a:t>
            </a:r>
          </a:p>
          <a:p>
            <a:pPr marL="514350" indent="-514350">
              <a:buAutoNum type="arabicPeriod"/>
            </a:pPr>
            <a:r>
              <a:rPr lang="it-IT" sz="3600" b="1" dirty="0"/>
              <a:t>L’ecologia integrale nella comunità cristiana dopo la 49</a:t>
            </a:r>
            <a:r>
              <a:rPr lang="it-IT" sz="3600" b="1" baseline="30000" dirty="0"/>
              <a:t>a</a:t>
            </a:r>
            <a:r>
              <a:rPr lang="it-IT" sz="3600" b="1" dirty="0"/>
              <a:t> Settimana Sociale di Taranto</a:t>
            </a:r>
          </a:p>
          <a:p>
            <a:pPr marL="514350" indent="-514350">
              <a:buAutoNum type="arabicPeriod"/>
            </a:pPr>
            <a:endParaRPr lang="it-IT" b="1" dirty="0"/>
          </a:p>
          <a:p>
            <a:pPr marL="514350" indent="-514350">
              <a:buAutoNum type="arabicPeriod"/>
            </a:pPr>
            <a:endParaRPr lang="it-IT" dirty="0"/>
          </a:p>
        </p:txBody>
      </p:sp>
      <p:pic>
        <p:nvPicPr>
          <p:cNvPr id="4" name="Picture 2" descr="Chiavari: la guida completa">
            <a:extLst>
              <a:ext uri="{FF2B5EF4-FFF2-40B4-BE49-F238E27FC236}">
                <a16:creationId xmlns:a16="http://schemas.microsoft.com/office/drawing/2014/main" id="{3AB0782D-9512-A34F-91CF-4632F34799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8128" y="1779372"/>
            <a:ext cx="5539439" cy="369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853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1164459"/>
            <a:ext cx="8981743" cy="1362874"/>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3. L’obiettivo: Patti </a:t>
            </a:r>
            <a:r>
              <a:rPr lang="it-IT" b="1" i="1" spc="-152" dirty="0">
                <a:solidFill>
                  <a:srgbClr val="00B050"/>
                </a:solidFill>
                <a:latin typeface="Baghdad" pitchFamily="2" charset="-78"/>
                <a:cs typeface="Baghdad" pitchFamily="2" charset="-78"/>
              </a:rPr>
              <a:t>Territoriali</a:t>
            </a:r>
            <a:r>
              <a:rPr lang="it-IT" b="1" spc="-152" dirty="0">
                <a:solidFill>
                  <a:srgbClr val="00B050"/>
                </a:solidFill>
                <a:latin typeface="Baghdad" pitchFamily="2" charset="-78"/>
                <a:cs typeface="Baghdad" pitchFamily="2" charset="-78"/>
              </a:rPr>
              <a:t>, </a:t>
            </a:r>
            <a:r>
              <a:rPr lang="it-IT" b="1" i="1" spc="-152" dirty="0">
                <a:solidFill>
                  <a:srgbClr val="00B050"/>
                </a:solidFill>
                <a:latin typeface="Baghdad" pitchFamily="2" charset="-78"/>
                <a:cs typeface="Baghdad" pitchFamily="2" charset="-78"/>
              </a:rPr>
              <a:t>Istituzionali</a:t>
            </a:r>
            <a:r>
              <a:rPr lang="it-IT" b="1" spc="-152" dirty="0">
                <a:solidFill>
                  <a:srgbClr val="00B050"/>
                </a:solidFill>
                <a:latin typeface="Baghdad" pitchFamily="2" charset="-78"/>
                <a:cs typeface="Baghdad" pitchFamily="2" charset="-78"/>
              </a:rPr>
              <a:t> e </a:t>
            </a:r>
            <a:r>
              <a:rPr lang="it-IT" b="1" i="1" spc="-152" dirty="0">
                <a:solidFill>
                  <a:srgbClr val="00B050"/>
                </a:solidFill>
                <a:latin typeface="Baghdad" pitchFamily="2" charset="-78"/>
                <a:cs typeface="Baghdad" pitchFamily="2" charset="-78"/>
              </a:rPr>
              <a:t>Comunitari</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420850" y="2869466"/>
            <a:ext cx="8932023" cy="3507498"/>
          </a:xfrm>
        </p:spPr>
        <p:txBody>
          <a:bodyPr>
            <a:normAutofit lnSpcReduction="10000"/>
          </a:bodyPr>
          <a:lstStyle/>
          <a:p>
            <a:pPr marL="8573" defTabSz="308610">
              <a:spcBef>
                <a:spcPts val="68"/>
              </a:spcBef>
            </a:pPr>
            <a:r>
              <a:rPr lang="it-IT" sz="3240" spc="34" dirty="0">
                <a:latin typeface="Candara" panose="020E0502030303020204" pitchFamily="34" charset="0"/>
                <a:cs typeface="Calibri"/>
              </a:rPr>
              <a:t>* Creazione di un Patto dell’Alleanza tra </a:t>
            </a:r>
            <a:r>
              <a:rPr lang="it-IT" sz="3240" b="1" spc="34" dirty="0">
                <a:latin typeface="Candara" panose="020E0502030303020204" pitchFamily="34" charset="0"/>
                <a:cs typeface="Calibri"/>
              </a:rPr>
              <a:t>le Istituzioni</a:t>
            </a:r>
            <a:r>
              <a:rPr lang="it-IT" sz="3240" spc="34" dirty="0">
                <a:latin typeface="Candara" panose="020E0502030303020204" pitchFamily="34" charset="0"/>
                <a:cs typeface="Calibri"/>
              </a:rPr>
              <a:t>, le </a:t>
            </a:r>
            <a:r>
              <a:rPr lang="it-IT" sz="3240" b="1" spc="34" dirty="0">
                <a:latin typeface="Candara" panose="020E0502030303020204" pitchFamily="34" charset="0"/>
                <a:cs typeface="Calibri"/>
              </a:rPr>
              <a:t>Comunità diocesane</a:t>
            </a:r>
            <a:r>
              <a:rPr lang="it-IT" sz="3240" spc="34" dirty="0">
                <a:latin typeface="Candara" panose="020E0502030303020204" pitchFamily="34" charset="0"/>
                <a:cs typeface="Calibri"/>
              </a:rPr>
              <a:t>, gli </a:t>
            </a:r>
            <a:r>
              <a:rPr lang="it-IT" sz="3240" b="1" spc="34" dirty="0">
                <a:latin typeface="Candara" panose="020E0502030303020204" pitchFamily="34" charset="0"/>
                <a:cs typeface="Calibri"/>
              </a:rPr>
              <a:t>Attori Economici </a:t>
            </a:r>
            <a:r>
              <a:rPr lang="it-IT" sz="3240" spc="34" dirty="0">
                <a:latin typeface="Candara" panose="020E0502030303020204" pitchFamily="34" charset="0"/>
                <a:cs typeface="Calibri"/>
              </a:rPr>
              <a:t>e i </a:t>
            </a:r>
            <a:r>
              <a:rPr lang="it-IT" sz="3240" b="1" spc="34" dirty="0">
                <a:latin typeface="Candara" panose="020E0502030303020204" pitchFamily="34" charset="0"/>
                <a:cs typeface="Calibri"/>
              </a:rPr>
              <a:t>giovani. </a:t>
            </a:r>
            <a:r>
              <a:rPr lang="it-IT" sz="3240" spc="34" dirty="0">
                <a:latin typeface="Candara" panose="020E0502030303020204" pitchFamily="34" charset="0"/>
                <a:cs typeface="Calibri"/>
              </a:rPr>
              <a:t>Un gesto non solo </a:t>
            </a:r>
            <a:r>
              <a:rPr lang="it-IT" sz="3240" b="1" spc="34" dirty="0">
                <a:latin typeface="Candara" panose="020E0502030303020204" pitchFamily="34" charset="0"/>
                <a:cs typeface="Calibri"/>
              </a:rPr>
              <a:t>comunicativo</a:t>
            </a:r>
            <a:r>
              <a:rPr lang="it-IT" sz="3240" spc="34" dirty="0">
                <a:latin typeface="Candara" panose="020E0502030303020204" pitchFamily="34" charset="0"/>
                <a:cs typeface="Calibri"/>
              </a:rPr>
              <a:t> ma anche </a:t>
            </a:r>
            <a:r>
              <a:rPr lang="it-IT" sz="3240" b="1" spc="34" dirty="0">
                <a:latin typeface="Candara" panose="020E0502030303020204" pitchFamily="34" charset="0"/>
                <a:cs typeface="Calibri"/>
              </a:rPr>
              <a:t>concreto</a:t>
            </a:r>
            <a:r>
              <a:rPr lang="it-IT" sz="3240" spc="34" dirty="0">
                <a:latin typeface="Candara" panose="020E0502030303020204" pitchFamily="34" charset="0"/>
                <a:cs typeface="Calibri"/>
              </a:rPr>
              <a:t> e </a:t>
            </a:r>
            <a:r>
              <a:rPr lang="it-IT" sz="3240" b="1" spc="34" dirty="0">
                <a:latin typeface="Candara" panose="020E0502030303020204" pitchFamily="34" charset="0"/>
                <a:cs typeface="Calibri"/>
              </a:rPr>
              <a:t>d’impegno </a:t>
            </a:r>
            <a:r>
              <a:rPr lang="it-IT" sz="3240" spc="34" dirty="0">
                <a:latin typeface="Candara" panose="020E0502030303020204" pitchFamily="34" charset="0"/>
                <a:cs typeface="Calibri"/>
              </a:rPr>
              <a:t>nei</a:t>
            </a:r>
            <a:r>
              <a:rPr lang="it-IT" sz="3240" b="1" spc="34" dirty="0">
                <a:latin typeface="Candara" panose="020E0502030303020204" pitchFamily="34" charset="0"/>
                <a:cs typeface="Calibri"/>
              </a:rPr>
              <a:t> Territori</a:t>
            </a:r>
            <a:endParaRPr lang="it-IT" sz="3240" spc="34" dirty="0">
              <a:latin typeface="Candara" panose="020E0502030303020204" pitchFamily="34" charset="0"/>
              <a:cs typeface="Calibri"/>
            </a:endParaRPr>
          </a:p>
          <a:p>
            <a:pPr marL="8573" defTabSz="308610">
              <a:spcBef>
                <a:spcPts val="68"/>
              </a:spcBef>
            </a:pPr>
            <a:r>
              <a:rPr lang="it-IT" sz="3240" spc="34" dirty="0">
                <a:latin typeface="Candara" panose="020E0502030303020204" pitchFamily="34" charset="0"/>
                <a:cs typeface="Calibri"/>
              </a:rPr>
              <a:t>* Fornire </a:t>
            </a:r>
            <a:r>
              <a:rPr lang="it-IT" sz="3240" b="1" spc="34" dirty="0">
                <a:latin typeface="Candara" panose="020E0502030303020204" pitchFamily="34" charset="0"/>
                <a:cs typeface="Calibri"/>
              </a:rPr>
              <a:t>strumenti pratici </a:t>
            </a:r>
            <a:r>
              <a:rPr lang="it-IT" sz="3240" spc="34" dirty="0">
                <a:latin typeface="Candara" panose="020E0502030303020204" pitchFamily="34" charset="0"/>
                <a:cs typeface="Calibri"/>
              </a:rPr>
              <a:t>per diffondere le tematiche affrontare durante le Settimane Sociali.</a:t>
            </a:r>
          </a:p>
          <a:p>
            <a:pPr marL="8573" defTabSz="308610">
              <a:spcBef>
                <a:spcPts val="68"/>
              </a:spcBef>
            </a:pPr>
            <a:endParaRPr lang="it-IT" sz="3240" b="1" spc="34" dirty="0">
              <a:latin typeface="Candara" panose="020E0502030303020204" pitchFamily="34" charset="0"/>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386292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2"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680321"/>
            <a:ext cx="8981743" cy="424155"/>
          </a:xfrm>
          <a:prstGeom prst="rect">
            <a:avLst/>
          </a:prstGeom>
        </p:spPr>
        <p:txBody>
          <a:bodyPr vert="horz" wrap="square" lIns="0" tIns="8573" rIns="0" bIns="0" rtlCol="0" anchor="ctr">
            <a:spAutoFit/>
          </a:bodyPr>
          <a:lstStyle/>
          <a:p>
            <a:pPr marL="61722">
              <a:lnSpc>
                <a:spcPct val="100000"/>
              </a:lnSpc>
              <a:spcBef>
                <a:spcPts val="68"/>
              </a:spcBef>
            </a:pPr>
            <a:r>
              <a:rPr lang="it-IT" sz="2700" b="1" spc="-152" dirty="0">
                <a:solidFill>
                  <a:srgbClr val="00B050"/>
                </a:solidFill>
                <a:latin typeface="Baghdad" pitchFamily="2" charset="-78"/>
                <a:cs typeface="Baghdad" pitchFamily="2" charset="-78"/>
              </a:rPr>
              <a:t>4. Il Manifesto: </a:t>
            </a:r>
            <a:r>
              <a:rPr lang="it-IT" sz="2700" b="1" i="1" spc="-152" dirty="0">
                <a:solidFill>
                  <a:srgbClr val="00B050"/>
                </a:solidFill>
                <a:latin typeface="Baghdad" pitchFamily="2" charset="-78"/>
                <a:cs typeface="Baghdad" pitchFamily="2" charset="-78"/>
              </a:rPr>
              <a:t>Ambiente, Imprese, Comunità, Educazione</a:t>
            </a:r>
            <a:endParaRPr sz="2700" b="1" i="1" spc="-145" dirty="0">
              <a:solidFill>
                <a:srgbClr val="00B050"/>
              </a:solidFill>
              <a:latin typeface="Baghdad" pitchFamily="2" charset="-78"/>
              <a:cs typeface="Baghdad" pitchFamily="2" charset="-78"/>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
        <p:nvSpPr>
          <p:cNvPr id="2" name="Segnaposto testo 1"/>
          <p:cNvSpPr>
            <a:spLocks noGrp="1"/>
          </p:cNvSpPr>
          <p:nvPr>
            <p:ph type="body" idx="1"/>
          </p:nvPr>
        </p:nvSpPr>
        <p:spPr/>
        <p:txBody>
          <a:bodyPr/>
          <a:lstStyle/>
          <a:p>
            <a:endParaRPr lang="it-IT"/>
          </a:p>
        </p:txBody>
      </p:sp>
      <p:pic>
        <p:nvPicPr>
          <p:cNvPr id="31" name="Immagin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21" y="1165860"/>
            <a:ext cx="12142279" cy="5516163"/>
          </a:xfrm>
          <a:prstGeom prst="rect">
            <a:avLst/>
          </a:prstGeom>
        </p:spPr>
      </p:pic>
    </p:spTree>
    <p:extLst>
      <p:ext uri="{BB962C8B-B14F-4D97-AF65-F5344CB8AC3E}">
        <p14:creationId xmlns:p14="http://schemas.microsoft.com/office/powerpoint/2010/main" val="2004663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881017"/>
            <a:ext cx="8981743" cy="685765"/>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5. Strumenti: </a:t>
            </a:r>
            <a:r>
              <a:rPr lang="it-IT" b="1" i="1" spc="-152" dirty="0">
                <a:solidFill>
                  <a:srgbClr val="00B050"/>
                </a:solidFill>
                <a:latin typeface="Baghdad" pitchFamily="2" charset="-78"/>
                <a:cs typeface="Baghdad" pitchFamily="2" charset="-78"/>
              </a:rPr>
              <a:t>Agorà digitali</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952500" y="2424365"/>
            <a:ext cx="9824085" cy="4049378"/>
          </a:xfrm>
        </p:spPr>
        <p:txBody>
          <a:bodyPr/>
          <a:lstStyle/>
          <a:p>
            <a:pPr marL="8573" defTabSz="308610">
              <a:spcBef>
                <a:spcPts val="68"/>
              </a:spcBef>
            </a:pPr>
            <a:r>
              <a:rPr lang="it-IT" sz="3240" spc="34" dirty="0">
                <a:latin typeface="Candara" panose="020E0502030303020204" pitchFamily="34" charset="0"/>
                <a:cs typeface="Calibri"/>
              </a:rPr>
              <a:t>4 </a:t>
            </a:r>
            <a:r>
              <a:rPr lang="it-IT" sz="3240" b="1" spc="34" dirty="0">
                <a:latin typeface="Candara" panose="020E0502030303020204" pitchFamily="34" charset="0"/>
                <a:cs typeface="Calibri"/>
              </a:rPr>
              <a:t>Agorà digitali</a:t>
            </a:r>
            <a:r>
              <a:rPr lang="it-IT" sz="3240" spc="34" dirty="0">
                <a:latin typeface="Candara" panose="020E0502030303020204" pitchFamily="34" charset="0"/>
                <a:cs typeface="Calibri"/>
              </a:rPr>
              <a:t>: </a:t>
            </a:r>
          </a:p>
          <a:p>
            <a:pPr marL="8573" defTabSz="308610">
              <a:spcBef>
                <a:spcPts val="68"/>
              </a:spcBef>
            </a:pPr>
            <a:endParaRPr lang="it-IT" sz="3240" spc="34" dirty="0">
              <a:latin typeface="Candara" panose="020E0502030303020204" pitchFamily="34" charset="0"/>
              <a:cs typeface="Calibri"/>
            </a:endParaRPr>
          </a:p>
          <a:p>
            <a:pPr marL="471488" indent="-462915" defTabSz="308610">
              <a:spcBef>
                <a:spcPts val="68"/>
              </a:spcBef>
              <a:buFont typeface="Wingdings" panose="05000000000000000000" pitchFamily="2" charset="2"/>
              <a:buChar char="Ø"/>
            </a:pPr>
            <a:r>
              <a:rPr lang="it-IT" sz="3240" spc="34" dirty="0">
                <a:latin typeface="Candara" panose="020E0502030303020204" pitchFamily="34" charset="0"/>
                <a:cs typeface="Calibri"/>
              </a:rPr>
              <a:t>Transizione ambientale, </a:t>
            </a:r>
          </a:p>
          <a:p>
            <a:pPr marL="471488" indent="-462915" defTabSz="308610">
              <a:spcBef>
                <a:spcPts val="68"/>
              </a:spcBef>
              <a:buFont typeface="Wingdings" panose="05000000000000000000" pitchFamily="2" charset="2"/>
              <a:buChar char="Ø"/>
            </a:pPr>
            <a:r>
              <a:rPr lang="it-IT" sz="3240" spc="34" dirty="0">
                <a:latin typeface="Candara" panose="020E0502030303020204" pitchFamily="34" charset="0"/>
                <a:cs typeface="Calibri"/>
              </a:rPr>
              <a:t>Ecologia e Imprese, </a:t>
            </a:r>
          </a:p>
          <a:p>
            <a:pPr marL="471488" indent="-462915" defTabSz="308610">
              <a:spcBef>
                <a:spcPts val="68"/>
              </a:spcBef>
              <a:buFont typeface="Wingdings" panose="05000000000000000000" pitchFamily="2" charset="2"/>
              <a:buChar char="Ø"/>
            </a:pPr>
            <a:r>
              <a:rPr lang="it-IT" sz="3240" spc="34" dirty="0">
                <a:latin typeface="Candara" panose="020E0502030303020204" pitchFamily="34" charset="0"/>
                <a:cs typeface="Calibri"/>
              </a:rPr>
              <a:t>Rigenerazione delle Comunità, </a:t>
            </a:r>
          </a:p>
          <a:p>
            <a:pPr marL="471488" indent="-462915" defTabSz="308610">
              <a:spcBef>
                <a:spcPts val="68"/>
              </a:spcBef>
              <a:buFont typeface="Wingdings" panose="05000000000000000000" pitchFamily="2" charset="2"/>
              <a:buChar char="Ø"/>
            </a:pPr>
            <a:r>
              <a:rPr lang="it-IT" sz="3240" spc="34" dirty="0">
                <a:latin typeface="Candara" panose="020E0502030303020204" pitchFamily="34" charset="0"/>
                <a:cs typeface="Calibri"/>
              </a:rPr>
              <a:t>Educazione</a:t>
            </a:r>
            <a:r>
              <a:rPr lang="it-IT" sz="3240" b="1" spc="34" dirty="0">
                <a:latin typeface="Candara" panose="020E0502030303020204" pitchFamily="34" charset="0"/>
                <a:cs typeface="Calibri"/>
              </a:rPr>
              <a:t>, </a:t>
            </a:r>
          </a:p>
          <a:p>
            <a:pPr marL="8573" defTabSz="308610">
              <a:spcBef>
                <a:spcPts val="68"/>
              </a:spcBef>
            </a:pPr>
            <a:endParaRPr lang="it-IT" sz="3240" spc="34" dirty="0">
              <a:latin typeface="Candara" panose="020E0502030303020204" pitchFamily="34" charset="0"/>
              <a:cs typeface="Calibri"/>
            </a:endParaRPr>
          </a:p>
          <a:p>
            <a:pPr marL="8573" defTabSz="308610">
              <a:spcBef>
                <a:spcPts val="68"/>
              </a:spcBef>
            </a:pPr>
            <a:endParaRPr lang="it-IT" sz="3240" b="1" spc="34" dirty="0">
              <a:latin typeface="Candara" panose="020E0502030303020204" pitchFamily="34" charset="0"/>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2306656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655265" y="802481"/>
            <a:ext cx="9977456" cy="685765"/>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6. Proposta Transizione Ambientale</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1312545" y="2286988"/>
            <a:ext cx="9669780" cy="1961388"/>
          </a:xfrm>
        </p:spPr>
        <p:txBody>
          <a:bodyPr/>
          <a:lstStyle/>
          <a:p>
            <a:pPr marL="8573" algn="just" defTabSz="308610">
              <a:spcBef>
                <a:spcPts val="68"/>
              </a:spcBef>
            </a:pPr>
            <a:r>
              <a:rPr lang="it-IT" sz="3240" b="1" spc="34" dirty="0">
                <a:latin typeface="Candara" panose="020E0502030303020204" pitchFamily="34" charset="0"/>
                <a:cs typeface="Calibri"/>
              </a:rPr>
              <a:t> </a:t>
            </a:r>
          </a:p>
          <a:p>
            <a:pPr marL="8573" algn="just" defTabSz="308610">
              <a:spcBef>
                <a:spcPts val="68"/>
              </a:spcBef>
            </a:pPr>
            <a:endParaRPr lang="it-IT" sz="2430" i="1" spc="34" dirty="0">
              <a:latin typeface="Candara" panose="020E0502030303020204" pitchFamily="34" charset="0"/>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
        <p:nvSpPr>
          <p:cNvPr id="4" name="CasellaDiTesto 3"/>
          <p:cNvSpPr txBox="1"/>
          <p:nvPr/>
        </p:nvSpPr>
        <p:spPr>
          <a:xfrm>
            <a:off x="1362867" y="1525905"/>
            <a:ext cx="9566910" cy="4496616"/>
          </a:xfrm>
          <a:prstGeom prst="rect">
            <a:avLst/>
          </a:prstGeom>
          <a:noFill/>
        </p:spPr>
        <p:txBody>
          <a:bodyPr wrap="square" rtlCol="0">
            <a:spAutoFit/>
          </a:bodyPr>
          <a:lstStyle/>
          <a:p>
            <a:r>
              <a:rPr lang="it-IT" sz="1890" b="1" dirty="0">
                <a:latin typeface="Candara" panose="020E0502030303020204" pitchFamily="34" charset="0"/>
              </a:rPr>
              <a:t>I Progetti concreti delle alleanze concrete della Transizione ambientale:</a:t>
            </a:r>
          </a:p>
          <a:p>
            <a:pPr marL="192881" indent="-192881">
              <a:buFont typeface="Wingdings" panose="05000000000000000000" pitchFamily="2" charset="2"/>
              <a:buChar char="Ø"/>
            </a:pPr>
            <a:endParaRPr lang="it-IT" sz="1215" b="1" dirty="0">
              <a:latin typeface="Candara" panose="020E0502030303020204" pitchFamily="34" charset="0"/>
            </a:endParaRPr>
          </a:p>
          <a:p>
            <a:pPr marL="192881" indent="-192881" algn="just">
              <a:buFont typeface="Wingdings" panose="05000000000000000000" pitchFamily="2" charset="2"/>
              <a:buChar char="Ø"/>
            </a:pPr>
            <a:r>
              <a:rPr lang="it-IT" sz="2160" b="1" dirty="0">
                <a:latin typeface="Candara" panose="020E0502030303020204" pitchFamily="34" charset="0"/>
              </a:rPr>
              <a:t> </a:t>
            </a:r>
            <a:r>
              <a:rPr lang="it-IT" sz="1755" dirty="0">
                <a:latin typeface="Candara" panose="020E0502030303020204" pitchFamily="34" charset="0"/>
              </a:rPr>
              <a:t>Mappatura delle buone pratiche ambientali ed energeticamente efficienti nei singoli territori e redazione di vademecum / linee guida su come vivere in maniera più sostenibile nel concreto della realtà locale di appartenenza;</a:t>
            </a:r>
          </a:p>
          <a:p>
            <a:pPr algn="just"/>
            <a:endParaRPr lang="it-IT" sz="1755" dirty="0">
              <a:latin typeface="Candara" panose="020E0502030303020204" pitchFamily="34" charset="0"/>
            </a:endParaRPr>
          </a:p>
          <a:p>
            <a:pPr marL="192881" indent="-192881" algn="just">
              <a:buFont typeface="Wingdings" panose="05000000000000000000" pitchFamily="2" charset="2"/>
              <a:buChar char="Ø"/>
            </a:pPr>
            <a:r>
              <a:rPr lang="it-IT" sz="1755" dirty="0">
                <a:latin typeface="Candara" panose="020E0502030303020204" pitchFamily="34" charset="0"/>
              </a:rPr>
              <a:t>Sensibilizzazione e informazione / formazione alla transizione ambientale / energetica nel concreto della realtà locale di appartenenza. Questo include ad esempio il fornire servizi di consulenza e informazione per i soggetti più vulnerabili e al momento in povertà energetica;</a:t>
            </a:r>
          </a:p>
          <a:p>
            <a:pPr marL="192881" indent="-192881" algn="just">
              <a:buFont typeface="Wingdings" panose="05000000000000000000" pitchFamily="2" charset="2"/>
              <a:buChar char="Ø"/>
            </a:pPr>
            <a:endParaRPr lang="it-IT" sz="1755" dirty="0">
              <a:latin typeface="Candara" panose="020E0502030303020204" pitchFamily="34" charset="0"/>
            </a:endParaRPr>
          </a:p>
          <a:p>
            <a:pPr marL="192881" indent="-192881" algn="just">
              <a:buFont typeface="Wingdings" panose="05000000000000000000" pitchFamily="2" charset="2"/>
              <a:buChar char="Ø"/>
            </a:pPr>
            <a:r>
              <a:rPr lang="it-IT" sz="1755" dirty="0">
                <a:latin typeface="Candara" panose="020E0502030303020204" pitchFamily="34" charset="0"/>
              </a:rPr>
              <a:t>Attivazione di un’alleanza tra municipi, associazioni di quartiere, imprese e università per creare un sistema </a:t>
            </a:r>
            <a:r>
              <a:rPr lang="it-IT" sz="1755" dirty="0" err="1">
                <a:latin typeface="Candara" panose="020E0502030303020204" pitchFamily="34" charset="0"/>
              </a:rPr>
              <a:t>crowdsourcing</a:t>
            </a:r>
            <a:r>
              <a:rPr lang="it-IT" sz="1755" dirty="0">
                <a:latin typeface="Candara" panose="020E0502030303020204" pitchFamily="34" charset="0"/>
              </a:rPr>
              <a:t> di monitoraggio ambientale a basso costo per conoscere la qualità ambientale e sociale del territorio e migliorarne la vivibilità. Il progetto pilota su questa tematica sta partendo al momento ad Acquabella-Milano;</a:t>
            </a:r>
          </a:p>
          <a:p>
            <a:pPr marL="192881" indent="-192881" algn="just">
              <a:buFont typeface="Wingdings" panose="05000000000000000000" pitchFamily="2" charset="2"/>
              <a:buChar char="Ø"/>
            </a:pPr>
            <a:endParaRPr lang="it-IT" sz="2160" dirty="0">
              <a:latin typeface="Candara" panose="020E0502030303020204" pitchFamily="34" charset="0"/>
            </a:endParaRPr>
          </a:p>
          <a:p>
            <a:pPr marL="192881" indent="-192881" algn="just">
              <a:buFont typeface="Wingdings" panose="05000000000000000000" pitchFamily="2" charset="2"/>
              <a:buChar char="Ø"/>
            </a:pPr>
            <a:endParaRPr lang="it-IT" sz="1890" dirty="0">
              <a:latin typeface="Candara" panose="020E0502030303020204" pitchFamily="34" charset="0"/>
            </a:endParaRPr>
          </a:p>
        </p:txBody>
      </p:sp>
    </p:spTree>
    <p:extLst>
      <p:ext uri="{BB962C8B-B14F-4D97-AF65-F5344CB8AC3E}">
        <p14:creationId xmlns:p14="http://schemas.microsoft.com/office/powerpoint/2010/main" val="3064319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580679"/>
            <a:ext cx="8981743" cy="685765"/>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7. Proposta Ecologia e Imprese</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1183958" y="1320165"/>
            <a:ext cx="9824085" cy="4998099"/>
          </a:xfrm>
        </p:spPr>
        <p:txBody>
          <a:bodyPr/>
          <a:lstStyle/>
          <a:p>
            <a:pPr marL="8573" algn="just" defTabSz="308610">
              <a:spcBef>
                <a:spcPts val="68"/>
              </a:spcBef>
            </a:pPr>
            <a:r>
              <a:rPr lang="it-IT" sz="2430" b="1" spc="34" dirty="0">
                <a:latin typeface="Candara" panose="020E0502030303020204" pitchFamily="34" charset="0"/>
                <a:cs typeface="Calibri"/>
              </a:rPr>
              <a:t> </a:t>
            </a:r>
            <a:r>
              <a:rPr lang="it-IT" sz="2160" b="1" spc="34" dirty="0">
                <a:latin typeface="Candara" panose="020E0502030303020204" pitchFamily="34" charset="0"/>
                <a:cs typeface="Calibri"/>
              </a:rPr>
              <a:t>Progetti concreti per alleanza concrete per Rigenerare i modelli di Business:</a:t>
            </a:r>
          </a:p>
          <a:p>
            <a:pPr marL="317183" indent="-308610" algn="just" defTabSz="308610">
              <a:spcBef>
                <a:spcPts val="68"/>
              </a:spcBef>
              <a:buFont typeface="Wingdings" panose="05000000000000000000" pitchFamily="2" charset="2"/>
              <a:buChar char="Ø"/>
            </a:pPr>
            <a:endParaRPr lang="it-IT" sz="2160" b="1"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Sviluppo di metriche ESG (</a:t>
            </a:r>
            <a:r>
              <a:rPr lang="it-IT" sz="1755" spc="34" dirty="0" err="1">
                <a:latin typeface="Candara" panose="020E0502030303020204" pitchFamily="34" charset="0"/>
                <a:cs typeface="Calibri"/>
              </a:rPr>
              <a:t>Environmental</a:t>
            </a:r>
            <a:r>
              <a:rPr lang="it-IT" sz="1755" spc="34" dirty="0">
                <a:latin typeface="Candara" panose="020E0502030303020204" pitchFamily="34" charset="0"/>
                <a:cs typeface="Calibri"/>
              </a:rPr>
              <a:t>, Social and </a:t>
            </a:r>
            <a:r>
              <a:rPr lang="it-IT" sz="1755" spc="34" dirty="0" err="1">
                <a:latin typeface="Candara" panose="020E0502030303020204" pitchFamily="34" charset="0"/>
                <a:cs typeface="Calibri"/>
              </a:rPr>
              <a:t>Governance</a:t>
            </a:r>
            <a:r>
              <a:rPr lang="it-IT" sz="1755" spc="34" dirty="0">
                <a:latin typeface="Candara" panose="020E0502030303020204" pitchFamily="34" charset="0"/>
                <a:cs typeface="Calibri"/>
              </a:rPr>
              <a:t>) per aiutare le imprese verso uno sviluppo economico sostenibile e rispettoso del clima;</a:t>
            </a:r>
          </a:p>
          <a:p>
            <a:pPr marL="8573" algn="just" defTabSz="308610">
              <a:spcBef>
                <a:spcPts val="68"/>
              </a:spcBef>
            </a:pPr>
            <a:endParaRPr lang="it-IT" sz="2160"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Creazione di un vademecum sul consumo sostenibile per la sensibilizzazione del voto con il portafoglio. Monitoraggio dell’impatto dell’adozione del vademecum sul consumo di prodotti a km zero nel territorio;</a:t>
            </a:r>
          </a:p>
          <a:p>
            <a:pPr marL="317183" indent="-308610" algn="just" defTabSz="308610">
              <a:spcBef>
                <a:spcPts val="68"/>
              </a:spcBef>
              <a:buFont typeface="Wingdings" panose="05000000000000000000" pitchFamily="2" charset="2"/>
              <a:buChar char="Ø"/>
            </a:pPr>
            <a:endParaRPr lang="it-IT" sz="1755"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Creazione di un vademecum di quartiere che fornisca informazioni su come rimettere in “circolo” (secondo i principi dell’economia circolare) i prodotti usati come eventuali vestiti, libri, oggetti casalinghi, piccoli mobili, beni tecnologici, farmaci non scaduti, materiale scolastico, oggetti prima infanzia usati. Lo scopo è anche quello di creare una piattaforma digitale per mettere in rete tutti quegli enti che se ne stanno già occupando;</a:t>
            </a:r>
          </a:p>
          <a:p>
            <a:pPr marL="8573" algn="just" defTabSz="308610">
              <a:spcBef>
                <a:spcPts val="68"/>
              </a:spcBef>
            </a:pPr>
            <a:endParaRPr lang="it-IT" sz="2160" spc="34" dirty="0">
              <a:latin typeface="Candara" panose="020E0502030303020204" pitchFamily="34" charset="0"/>
              <a:cs typeface="Calibri"/>
            </a:endParaRPr>
          </a:p>
          <a:p>
            <a:pPr marL="8573" algn="just" defTabSz="308610">
              <a:spcBef>
                <a:spcPts val="68"/>
              </a:spcBef>
            </a:pPr>
            <a:endParaRPr lang="it-IT" sz="1755" b="1"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endParaRPr lang="it-IT" sz="1890" b="1" spc="34" dirty="0">
              <a:latin typeface="Candara" panose="020E0502030303020204" pitchFamily="34" charset="0"/>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17965889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922877"/>
            <a:ext cx="8981743" cy="1362874"/>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8. Proposta Comunità Locali: </a:t>
            </a:r>
            <a:r>
              <a:rPr lang="it-IT" b="1" i="1" spc="-152" dirty="0">
                <a:solidFill>
                  <a:srgbClr val="00B050"/>
                </a:solidFill>
                <a:latin typeface="Baghdad" pitchFamily="2" charset="-78"/>
                <a:cs typeface="Baghdad" pitchFamily="2" charset="-78"/>
              </a:rPr>
              <a:t>Valorizzazione dei luoghi</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952500" y="2429976"/>
            <a:ext cx="9824085" cy="2719783"/>
          </a:xfrm>
        </p:spPr>
        <p:txBody>
          <a:bodyPr/>
          <a:lstStyle/>
          <a:p>
            <a:pPr marL="8573" algn="just" defTabSz="308610">
              <a:spcBef>
                <a:spcPts val="68"/>
              </a:spcBef>
            </a:pPr>
            <a:r>
              <a:rPr lang="it-IT" sz="2430" b="1" spc="34" dirty="0">
                <a:latin typeface="Candara" panose="020E0502030303020204" pitchFamily="34" charset="0"/>
                <a:cs typeface="Calibri"/>
              </a:rPr>
              <a:t> </a:t>
            </a:r>
            <a:r>
              <a:rPr lang="it-IT" sz="2160" b="1" spc="34" dirty="0">
                <a:latin typeface="Candara" panose="020E0502030303020204" pitchFamily="34" charset="0"/>
                <a:cs typeface="Calibri"/>
              </a:rPr>
              <a:t>Progetti concreti di alleanze concreti per Rigenerare le Comunità Locali:</a:t>
            </a:r>
          </a:p>
          <a:p>
            <a:pPr marL="317183" indent="-308610" algn="just" defTabSz="308610">
              <a:spcBef>
                <a:spcPts val="68"/>
              </a:spcBef>
              <a:buFont typeface="Wingdings" panose="05000000000000000000" pitchFamily="2" charset="2"/>
              <a:buChar char="Ø"/>
            </a:pPr>
            <a:endParaRPr lang="it-IT" sz="1755" b="1"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Creazione di una “toolbox” ovvero strumenti da mettere a disposizione dei territori per la rigenerazione delle comunità;</a:t>
            </a:r>
          </a:p>
          <a:p>
            <a:pPr marL="8573" algn="just" defTabSz="308610">
              <a:spcBef>
                <a:spcPts val="68"/>
              </a:spcBef>
            </a:pPr>
            <a:endParaRPr lang="it-IT" sz="1755" spc="34" dirty="0">
              <a:latin typeface="Candara" panose="020E0502030303020204" pitchFamily="34" charset="0"/>
              <a:cs typeface="Calibri"/>
            </a:endParaRPr>
          </a:p>
          <a:p>
            <a:pPr marL="317183" indent="-308610"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Organizzazione di workshop/interviste case </a:t>
            </a:r>
            <a:r>
              <a:rPr lang="it-IT" sz="1755" spc="34" dirty="0" err="1">
                <a:latin typeface="Candara" panose="020E0502030303020204" pitchFamily="34" charset="0"/>
                <a:cs typeface="Calibri"/>
              </a:rPr>
              <a:t>studies</a:t>
            </a:r>
            <a:r>
              <a:rPr lang="it-IT" sz="1755" spc="34" dirty="0">
                <a:latin typeface="Candara" panose="020E0502030303020204" pitchFamily="34" charset="0"/>
                <a:cs typeface="Calibri"/>
              </a:rPr>
              <a:t> e/o buone pratiche per rigenerare le comunità locali.</a:t>
            </a:r>
          </a:p>
          <a:p>
            <a:pPr marL="8573" algn="just" defTabSz="308610">
              <a:spcBef>
                <a:spcPts val="68"/>
              </a:spcBef>
            </a:pPr>
            <a:endParaRPr lang="it-IT" sz="2160" b="1" spc="34" dirty="0">
              <a:latin typeface="Candara" panose="020E0502030303020204" pitchFamily="34" charset="0"/>
              <a:cs typeface="Calibri"/>
            </a:endParaRPr>
          </a:p>
          <a:p>
            <a:pPr marL="8573" algn="just" defTabSz="308610">
              <a:spcBef>
                <a:spcPts val="68"/>
              </a:spcBef>
            </a:pPr>
            <a:endParaRPr lang="it-IT" sz="1755" spc="34" dirty="0">
              <a:latin typeface="Candara" panose="020E0502030303020204" pitchFamily="34" charset="0"/>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40199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1126011"/>
            <a:ext cx="8981743" cy="1362874"/>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9. Proposta Educazione: </a:t>
            </a:r>
            <a:r>
              <a:rPr lang="it-IT" b="1" i="1" spc="-152" dirty="0">
                <a:solidFill>
                  <a:srgbClr val="00B050"/>
                </a:solidFill>
                <a:latin typeface="Baghdad" pitchFamily="2" charset="-78"/>
                <a:cs typeface="Baghdad" pitchFamily="2" charset="-78"/>
              </a:rPr>
              <a:t>Educazione alla sostenibilità</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952500" y="2963357"/>
            <a:ext cx="9824085" cy="1679306"/>
          </a:xfrm>
        </p:spPr>
        <p:txBody>
          <a:bodyPr/>
          <a:lstStyle/>
          <a:p>
            <a:pPr marL="8573" algn="just" defTabSz="308610">
              <a:spcBef>
                <a:spcPts val="68"/>
              </a:spcBef>
            </a:pPr>
            <a:r>
              <a:rPr lang="it-IT" sz="2430" b="1" spc="34" dirty="0">
                <a:latin typeface="Candara" panose="020E0502030303020204" pitchFamily="34" charset="0"/>
                <a:cs typeface="Calibri"/>
              </a:rPr>
              <a:t> </a:t>
            </a:r>
            <a:r>
              <a:rPr lang="it-IT" sz="2160" b="1" spc="34" dirty="0">
                <a:latin typeface="Candara" panose="020E0502030303020204" pitchFamily="34" charset="0"/>
                <a:cs typeface="Calibri"/>
              </a:rPr>
              <a:t>Progetti concreti per alleanze concrete di Rigenerare l’Educazione della comunità</a:t>
            </a:r>
            <a:endParaRPr lang="it-IT" sz="2430" b="1" spc="34" dirty="0">
              <a:latin typeface="Candara" panose="020E0502030303020204" pitchFamily="34" charset="0"/>
              <a:cs typeface="Calibri"/>
            </a:endParaRPr>
          </a:p>
          <a:p>
            <a:pPr marL="394335" indent="-385763"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Lavorare su una Mappatura sulle esigenze del Territorio;</a:t>
            </a:r>
          </a:p>
          <a:p>
            <a:pPr marL="394335" indent="-385763" algn="just" defTabSz="308610">
              <a:spcBef>
                <a:spcPts val="68"/>
              </a:spcBef>
              <a:buFont typeface="Wingdings" panose="05000000000000000000" pitchFamily="2" charset="2"/>
              <a:buChar char="Ø"/>
            </a:pPr>
            <a:r>
              <a:rPr lang="it-IT" sz="1755" spc="34" dirty="0">
                <a:latin typeface="Candara" panose="020E0502030303020204" pitchFamily="34" charset="0"/>
                <a:cs typeface="Calibri"/>
              </a:rPr>
              <a:t>La creazione di progetti insieme al Mondo scolastico e quello Universitario, con le Diocesi, con gli Enti del Terzo Settore e le Aziende</a:t>
            </a:r>
            <a:r>
              <a:rPr lang="it-IT" sz="2430" spc="34" dirty="0">
                <a:latin typeface="Candara" panose="020E0502030303020204" pitchFamily="34" charset="0"/>
                <a:cs typeface="Calibri"/>
              </a:rPr>
              <a:t>;</a:t>
            </a: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161209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6" name="object 26"/>
          <p:cNvSpPr txBox="1">
            <a:spLocks noGrp="1"/>
          </p:cNvSpPr>
          <p:nvPr>
            <p:ph type="title"/>
          </p:nvPr>
        </p:nvSpPr>
        <p:spPr>
          <a:xfrm>
            <a:off x="1743407" y="998955"/>
            <a:ext cx="8981743" cy="685765"/>
          </a:xfrm>
          <a:prstGeom prst="rect">
            <a:avLst/>
          </a:prstGeom>
        </p:spPr>
        <p:txBody>
          <a:bodyPr vert="horz" wrap="square" lIns="0" tIns="8573" rIns="0" bIns="0" rtlCol="0" anchor="ctr">
            <a:spAutoFit/>
          </a:bodyPr>
          <a:lstStyle/>
          <a:p>
            <a:pPr marL="61722">
              <a:lnSpc>
                <a:spcPct val="100000"/>
              </a:lnSpc>
              <a:spcBef>
                <a:spcPts val="68"/>
              </a:spcBef>
            </a:pPr>
            <a:r>
              <a:rPr lang="it-IT" b="1" spc="-152" dirty="0">
                <a:solidFill>
                  <a:srgbClr val="00B050"/>
                </a:solidFill>
                <a:latin typeface="Baghdad" pitchFamily="2" charset="-78"/>
                <a:cs typeface="Baghdad" pitchFamily="2" charset="-78"/>
              </a:rPr>
              <a:t>12. Prossimi Passi</a:t>
            </a:r>
            <a:endParaRPr sz="3240" b="1" i="1" spc="-145" dirty="0">
              <a:solidFill>
                <a:srgbClr val="00B050"/>
              </a:solidFill>
              <a:latin typeface="Baghdad" pitchFamily="2" charset="-78"/>
              <a:cs typeface="Baghdad" pitchFamily="2" charset="-78"/>
            </a:endParaRPr>
          </a:p>
        </p:txBody>
      </p:sp>
      <p:sp>
        <p:nvSpPr>
          <p:cNvPr id="7" name="Segnaposto testo 6"/>
          <p:cNvSpPr>
            <a:spLocks noGrp="1"/>
          </p:cNvSpPr>
          <p:nvPr>
            <p:ph type="body" idx="1"/>
          </p:nvPr>
        </p:nvSpPr>
        <p:spPr>
          <a:xfrm>
            <a:off x="1261110" y="1834515"/>
            <a:ext cx="9824085" cy="3052182"/>
          </a:xfrm>
        </p:spPr>
        <p:txBody>
          <a:bodyPr/>
          <a:lstStyle/>
          <a:p>
            <a:pPr marL="8573" algn="just" defTabSz="308610">
              <a:spcBef>
                <a:spcPts val="68"/>
              </a:spcBef>
            </a:pPr>
            <a:r>
              <a:rPr lang="it-IT" sz="2430" b="1" spc="34" dirty="0">
                <a:latin typeface="Candara" panose="020E0502030303020204" pitchFamily="34" charset="0"/>
                <a:cs typeface="Calibri"/>
              </a:rPr>
              <a:t> </a:t>
            </a:r>
          </a:p>
          <a:p>
            <a:pPr marL="394335" indent="-385763" algn="just" defTabSz="308610">
              <a:spcBef>
                <a:spcPts val="68"/>
              </a:spcBef>
              <a:buFont typeface="Wingdings" panose="05000000000000000000" pitchFamily="2" charset="2"/>
              <a:buChar char="Ø"/>
            </a:pPr>
            <a:r>
              <a:rPr lang="it-IT" sz="2430" spc="34" dirty="0">
                <a:latin typeface="Candara" panose="020E0502030303020204" pitchFamily="34" charset="0"/>
                <a:cs typeface="Calibri"/>
              </a:rPr>
              <a:t>Divisione in Alleanza Territoriali;</a:t>
            </a:r>
          </a:p>
          <a:p>
            <a:pPr marL="8573" algn="just" defTabSz="308610">
              <a:spcBef>
                <a:spcPts val="68"/>
              </a:spcBef>
            </a:pPr>
            <a:endParaRPr lang="it-IT" sz="2430" spc="34" dirty="0">
              <a:latin typeface="Candara" panose="020E0502030303020204" pitchFamily="34" charset="0"/>
              <a:cs typeface="Calibri"/>
            </a:endParaRPr>
          </a:p>
          <a:p>
            <a:pPr marL="394335" indent="-385763" algn="just" defTabSz="308610">
              <a:spcBef>
                <a:spcPts val="68"/>
              </a:spcBef>
              <a:buFont typeface="Wingdings" panose="05000000000000000000" pitchFamily="2" charset="2"/>
              <a:buChar char="Ø"/>
            </a:pPr>
            <a:r>
              <a:rPr lang="it-IT" sz="2430" spc="34" dirty="0">
                <a:latin typeface="Candara" panose="020E0502030303020204" pitchFamily="34" charset="0"/>
                <a:cs typeface="Calibri"/>
              </a:rPr>
              <a:t>Video su progetti concreti nei territori;</a:t>
            </a:r>
          </a:p>
          <a:p>
            <a:pPr marL="8573" algn="just" defTabSz="308610">
              <a:spcBef>
                <a:spcPts val="68"/>
              </a:spcBef>
            </a:pPr>
            <a:endParaRPr lang="it-IT" sz="2430" spc="34" dirty="0">
              <a:latin typeface="Candara" panose="020E0502030303020204" pitchFamily="34" charset="0"/>
              <a:cs typeface="Calibri"/>
            </a:endParaRPr>
          </a:p>
          <a:p>
            <a:pPr marL="394335" indent="-385763" algn="just" defTabSz="308610">
              <a:spcBef>
                <a:spcPts val="68"/>
              </a:spcBef>
              <a:buFont typeface="Wingdings" panose="05000000000000000000" pitchFamily="2" charset="2"/>
              <a:buChar char="Ø"/>
            </a:pPr>
            <a:r>
              <a:rPr lang="it-IT" sz="2430" spc="34" dirty="0">
                <a:latin typeface="Candara" panose="020E0502030303020204" pitchFamily="34" charset="0"/>
                <a:cs typeface="Calibri"/>
              </a:rPr>
              <a:t>Meeting online di aggiornamento e monitoraggio;</a:t>
            </a:r>
          </a:p>
          <a:p>
            <a:pPr marL="8573" algn="just" defTabSz="308610">
              <a:spcBef>
                <a:spcPts val="68"/>
              </a:spcBef>
            </a:pPr>
            <a:endParaRPr lang="it-IT" sz="2430" spc="34" dirty="0">
              <a:latin typeface="Candara" panose="020E0502030303020204" pitchFamily="34" charset="0"/>
              <a:cs typeface="Calibri"/>
            </a:endParaRPr>
          </a:p>
          <a:p>
            <a:pPr marL="394335" indent="-385763" algn="just" defTabSz="308610">
              <a:spcBef>
                <a:spcPts val="68"/>
              </a:spcBef>
              <a:buFont typeface="Wingdings" panose="05000000000000000000" pitchFamily="2" charset="2"/>
              <a:buChar char="Ø"/>
            </a:pPr>
            <a:r>
              <a:rPr lang="it-IT" sz="2430" spc="34" dirty="0">
                <a:latin typeface="Candara" panose="020E0502030303020204" pitchFamily="34" charset="0"/>
                <a:cs typeface="Calibri"/>
              </a:rPr>
              <a:t>Incontri Regionali Post-Taranto;</a:t>
            </a: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Tree>
    <p:extLst>
      <p:ext uri="{BB962C8B-B14F-4D97-AF65-F5344CB8AC3E}">
        <p14:creationId xmlns:p14="http://schemas.microsoft.com/office/powerpoint/2010/main" val="1663850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p:nvPr/>
        </p:nvSpPr>
        <p:spPr>
          <a:xfrm>
            <a:off x="9407901" y="5074920"/>
            <a:ext cx="1368685" cy="1638617"/>
          </a:xfrm>
          <a:prstGeom prst="rect">
            <a:avLst/>
          </a:prstGeom>
          <a:blipFill>
            <a:blip r:embed="rId2" cstate="print"/>
            <a:stretch>
              <a:fillRect/>
            </a:stretch>
          </a:blipFill>
        </p:spPr>
        <p:txBody>
          <a:bodyPr wrap="square" lIns="0" tIns="0" rIns="0" bIns="0" rtlCol="0"/>
          <a:lstStyle/>
          <a:p>
            <a:endParaRPr sz="1215"/>
          </a:p>
        </p:txBody>
      </p:sp>
      <p:sp>
        <p:nvSpPr>
          <p:cNvPr id="16" name="object 16"/>
          <p:cNvSpPr/>
          <p:nvPr/>
        </p:nvSpPr>
        <p:spPr>
          <a:xfrm>
            <a:off x="609600" y="0"/>
            <a:ext cx="10972800" cy="572643"/>
          </a:xfrm>
          <a:custGeom>
            <a:avLst/>
            <a:gdLst/>
            <a:ahLst/>
            <a:cxnLst/>
            <a:rect l="l" t="t" r="r" b="b"/>
            <a:pathLst>
              <a:path w="16256000" h="848360">
                <a:moveTo>
                  <a:pt x="16256000" y="800938"/>
                </a:moveTo>
                <a:lnTo>
                  <a:pt x="2514219" y="800938"/>
                </a:lnTo>
                <a:lnTo>
                  <a:pt x="2521942" y="807918"/>
                </a:lnTo>
                <a:lnTo>
                  <a:pt x="2539523" y="823372"/>
                </a:lnTo>
                <a:lnTo>
                  <a:pt x="2558581" y="839075"/>
                </a:lnTo>
                <a:lnTo>
                  <a:pt x="2570734" y="846797"/>
                </a:lnTo>
                <a:lnTo>
                  <a:pt x="2578119" y="847540"/>
                </a:lnTo>
                <a:lnTo>
                  <a:pt x="2600293" y="847788"/>
                </a:lnTo>
                <a:lnTo>
                  <a:pt x="16256000" y="846797"/>
                </a:lnTo>
                <a:lnTo>
                  <a:pt x="16256000" y="800938"/>
                </a:lnTo>
                <a:close/>
              </a:path>
              <a:path w="16256000" h="848360">
                <a:moveTo>
                  <a:pt x="16256000" y="0"/>
                </a:moveTo>
                <a:lnTo>
                  <a:pt x="0" y="0"/>
                </a:lnTo>
                <a:lnTo>
                  <a:pt x="0" y="847382"/>
                </a:lnTo>
                <a:lnTo>
                  <a:pt x="76200" y="834961"/>
                </a:lnTo>
                <a:lnTo>
                  <a:pt x="681990" y="834961"/>
                </a:lnTo>
                <a:lnTo>
                  <a:pt x="733298" y="782396"/>
                </a:lnTo>
                <a:lnTo>
                  <a:pt x="742442" y="748220"/>
                </a:lnTo>
                <a:lnTo>
                  <a:pt x="818552" y="748220"/>
                </a:lnTo>
                <a:lnTo>
                  <a:pt x="909446" y="710107"/>
                </a:lnTo>
                <a:lnTo>
                  <a:pt x="1225622" y="710107"/>
                </a:lnTo>
                <a:lnTo>
                  <a:pt x="1234059" y="702221"/>
                </a:lnTo>
                <a:lnTo>
                  <a:pt x="1234059" y="675932"/>
                </a:lnTo>
                <a:lnTo>
                  <a:pt x="1287907" y="675932"/>
                </a:lnTo>
                <a:lnTo>
                  <a:pt x="1339215" y="639127"/>
                </a:lnTo>
                <a:lnTo>
                  <a:pt x="1339215" y="607593"/>
                </a:lnTo>
                <a:lnTo>
                  <a:pt x="1445640" y="555015"/>
                </a:lnTo>
                <a:lnTo>
                  <a:pt x="1567815" y="555015"/>
                </a:lnTo>
                <a:lnTo>
                  <a:pt x="1598040" y="539242"/>
                </a:lnTo>
                <a:lnTo>
                  <a:pt x="1774190" y="539242"/>
                </a:lnTo>
                <a:lnTo>
                  <a:pt x="1774190" y="393357"/>
                </a:lnTo>
                <a:lnTo>
                  <a:pt x="1811019" y="393357"/>
                </a:lnTo>
                <a:lnTo>
                  <a:pt x="1808636" y="380008"/>
                </a:lnTo>
                <a:lnTo>
                  <a:pt x="1808718" y="350640"/>
                </a:lnTo>
                <a:lnTo>
                  <a:pt x="1822110" y="321273"/>
                </a:lnTo>
                <a:lnTo>
                  <a:pt x="1859661" y="307924"/>
                </a:lnTo>
                <a:lnTo>
                  <a:pt x="16256000" y="307924"/>
                </a:lnTo>
                <a:lnTo>
                  <a:pt x="16256000" y="0"/>
                </a:lnTo>
                <a:close/>
              </a:path>
              <a:path w="16256000" h="848360">
                <a:moveTo>
                  <a:pt x="16256000" y="762673"/>
                </a:moveTo>
                <a:lnTo>
                  <a:pt x="2342007" y="762673"/>
                </a:lnTo>
                <a:lnTo>
                  <a:pt x="2433955" y="786333"/>
                </a:lnTo>
                <a:lnTo>
                  <a:pt x="2482596" y="809993"/>
                </a:lnTo>
                <a:lnTo>
                  <a:pt x="2514219" y="800938"/>
                </a:lnTo>
                <a:lnTo>
                  <a:pt x="16256000" y="800938"/>
                </a:lnTo>
                <a:lnTo>
                  <a:pt x="16256000" y="762673"/>
                </a:lnTo>
                <a:close/>
              </a:path>
              <a:path w="16256000" h="848360">
                <a:moveTo>
                  <a:pt x="16256000" y="714044"/>
                </a:moveTo>
                <a:lnTo>
                  <a:pt x="2025269" y="714044"/>
                </a:lnTo>
                <a:lnTo>
                  <a:pt x="2030053" y="728196"/>
                </a:lnTo>
                <a:lnTo>
                  <a:pt x="2040874" y="759025"/>
                </a:lnTo>
                <a:lnTo>
                  <a:pt x="2052433" y="789086"/>
                </a:lnTo>
                <a:lnTo>
                  <a:pt x="2059432" y="800938"/>
                </a:lnTo>
                <a:lnTo>
                  <a:pt x="2063369" y="796848"/>
                </a:lnTo>
                <a:lnTo>
                  <a:pt x="2076450" y="792911"/>
                </a:lnTo>
                <a:lnTo>
                  <a:pt x="2103667" y="781269"/>
                </a:lnTo>
                <a:lnTo>
                  <a:pt x="2110613" y="778459"/>
                </a:lnTo>
                <a:lnTo>
                  <a:pt x="2113680" y="777880"/>
                </a:lnTo>
                <a:lnTo>
                  <a:pt x="2207053" y="777880"/>
                </a:lnTo>
                <a:lnTo>
                  <a:pt x="2248661" y="767943"/>
                </a:lnTo>
                <a:lnTo>
                  <a:pt x="2317433" y="767943"/>
                </a:lnTo>
                <a:lnTo>
                  <a:pt x="2342007" y="762673"/>
                </a:lnTo>
                <a:lnTo>
                  <a:pt x="16256000" y="762673"/>
                </a:lnTo>
                <a:lnTo>
                  <a:pt x="16256000" y="714044"/>
                </a:lnTo>
                <a:close/>
              </a:path>
              <a:path w="16256000" h="848360">
                <a:moveTo>
                  <a:pt x="2207053" y="777880"/>
                </a:moveTo>
                <a:lnTo>
                  <a:pt x="2113680" y="777880"/>
                </a:lnTo>
                <a:lnTo>
                  <a:pt x="2119915" y="778781"/>
                </a:lnTo>
                <a:lnTo>
                  <a:pt x="2134008" y="782147"/>
                </a:lnTo>
                <a:lnTo>
                  <a:pt x="2160651" y="788962"/>
                </a:lnTo>
                <a:lnTo>
                  <a:pt x="2207053" y="777880"/>
                </a:lnTo>
                <a:close/>
              </a:path>
              <a:path w="16256000" h="848360">
                <a:moveTo>
                  <a:pt x="2317433" y="767943"/>
                </a:moveTo>
                <a:lnTo>
                  <a:pt x="2248661" y="767943"/>
                </a:lnTo>
                <a:lnTo>
                  <a:pt x="2305177" y="770572"/>
                </a:lnTo>
                <a:lnTo>
                  <a:pt x="2317433" y="767943"/>
                </a:lnTo>
                <a:close/>
              </a:path>
              <a:path w="16256000" h="848360">
                <a:moveTo>
                  <a:pt x="1211440" y="735076"/>
                </a:moveTo>
                <a:lnTo>
                  <a:pt x="1144651" y="735076"/>
                </a:lnTo>
                <a:lnTo>
                  <a:pt x="1206373" y="760044"/>
                </a:lnTo>
                <a:lnTo>
                  <a:pt x="1211440" y="735076"/>
                </a:lnTo>
                <a:close/>
              </a:path>
              <a:path w="16256000" h="848360">
                <a:moveTo>
                  <a:pt x="818552" y="748220"/>
                </a:moveTo>
                <a:lnTo>
                  <a:pt x="742442" y="748220"/>
                </a:lnTo>
                <a:lnTo>
                  <a:pt x="802894" y="754786"/>
                </a:lnTo>
                <a:lnTo>
                  <a:pt x="818552" y="748220"/>
                </a:lnTo>
                <a:close/>
              </a:path>
              <a:path w="16256000" h="848360">
                <a:moveTo>
                  <a:pt x="1217186" y="717994"/>
                </a:moveTo>
                <a:lnTo>
                  <a:pt x="1001394" y="717994"/>
                </a:lnTo>
                <a:lnTo>
                  <a:pt x="1056640" y="739025"/>
                </a:lnTo>
                <a:lnTo>
                  <a:pt x="1144651" y="735076"/>
                </a:lnTo>
                <a:lnTo>
                  <a:pt x="1211440" y="735076"/>
                </a:lnTo>
                <a:lnTo>
                  <a:pt x="1214373" y="720623"/>
                </a:lnTo>
                <a:lnTo>
                  <a:pt x="1217186" y="717994"/>
                </a:lnTo>
                <a:close/>
              </a:path>
              <a:path w="16256000" h="848360">
                <a:moveTo>
                  <a:pt x="1225622" y="710107"/>
                </a:moveTo>
                <a:lnTo>
                  <a:pt x="909446" y="710107"/>
                </a:lnTo>
                <a:lnTo>
                  <a:pt x="950086" y="723252"/>
                </a:lnTo>
                <a:lnTo>
                  <a:pt x="1001394" y="717994"/>
                </a:lnTo>
                <a:lnTo>
                  <a:pt x="1217186" y="717994"/>
                </a:lnTo>
                <a:lnTo>
                  <a:pt x="1225622" y="710107"/>
                </a:lnTo>
                <a:close/>
              </a:path>
              <a:path w="16256000" h="848360">
                <a:moveTo>
                  <a:pt x="16256000" y="307924"/>
                </a:moveTo>
                <a:lnTo>
                  <a:pt x="1859661" y="307924"/>
                </a:lnTo>
                <a:lnTo>
                  <a:pt x="1900231" y="309238"/>
                </a:lnTo>
                <a:lnTo>
                  <a:pt x="1918001" y="318438"/>
                </a:lnTo>
                <a:lnTo>
                  <a:pt x="1916793" y="343408"/>
                </a:lnTo>
                <a:lnTo>
                  <a:pt x="1900428" y="392036"/>
                </a:lnTo>
                <a:lnTo>
                  <a:pt x="1924050" y="410438"/>
                </a:lnTo>
                <a:lnTo>
                  <a:pt x="1924050" y="690397"/>
                </a:lnTo>
                <a:lnTo>
                  <a:pt x="1980565" y="716673"/>
                </a:lnTo>
                <a:lnTo>
                  <a:pt x="2025269" y="714044"/>
                </a:lnTo>
                <a:lnTo>
                  <a:pt x="16256000" y="714044"/>
                </a:lnTo>
                <a:lnTo>
                  <a:pt x="16256000" y="307924"/>
                </a:lnTo>
                <a:close/>
              </a:path>
              <a:path w="16256000" h="848360">
                <a:moveTo>
                  <a:pt x="1774190" y="539242"/>
                </a:moveTo>
                <a:lnTo>
                  <a:pt x="1598040" y="539242"/>
                </a:lnTo>
                <a:lnTo>
                  <a:pt x="1629663" y="565531"/>
                </a:lnTo>
                <a:lnTo>
                  <a:pt x="1774190" y="565531"/>
                </a:lnTo>
                <a:lnTo>
                  <a:pt x="1774190" y="539242"/>
                </a:lnTo>
                <a:close/>
              </a:path>
            </a:pathLst>
          </a:custGeom>
          <a:solidFill>
            <a:srgbClr val="00B050"/>
          </a:solidFill>
        </p:spPr>
        <p:txBody>
          <a:bodyPr wrap="square" lIns="0" tIns="0" rIns="0" bIns="0" rtlCol="0"/>
          <a:lstStyle/>
          <a:p>
            <a:endParaRPr sz="1215">
              <a:solidFill>
                <a:schemeClr val="bg1"/>
              </a:solidFill>
            </a:endParaRPr>
          </a:p>
        </p:txBody>
      </p:sp>
      <p:sp>
        <p:nvSpPr>
          <p:cNvPr id="17" name="object 17"/>
          <p:cNvSpPr/>
          <p:nvPr/>
        </p:nvSpPr>
        <p:spPr>
          <a:xfrm>
            <a:off x="1655265" y="401690"/>
            <a:ext cx="176284" cy="129213"/>
          </a:xfrm>
          <a:prstGeom prst="rect">
            <a:avLst/>
          </a:prstGeom>
          <a:blipFill>
            <a:blip r:embed="rId3" cstate="print"/>
            <a:stretch>
              <a:fillRect/>
            </a:stretch>
          </a:blipFill>
        </p:spPr>
        <p:txBody>
          <a:bodyPr wrap="square" lIns="0" tIns="0" rIns="0" bIns="0" rtlCol="0"/>
          <a:lstStyle/>
          <a:p>
            <a:endParaRPr sz="1215"/>
          </a:p>
        </p:txBody>
      </p:sp>
      <p:sp>
        <p:nvSpPr>
          <p:cNvPr id="18" name="object 18"/>
          <p:cNvSpPr/>
          <p:nvPr/>
        </p:nvSpPr>
        <p:spPr>
          <a:xfrm>
            <a:off x="1454222" y="51728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19" name="object 19"/>
          <p:cNvSpPr/>
          <p:nvPr/>
        </p:nvSpPr>
        <p:spPr>
          <a:xfrm>
            <a:off x="1454222" y="571708"/>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0" name="object 20"/>
          <p:cNvSpPr/>
          <p:nvPr/>
        </p:nvSpPr>
        <p:spPr>
          <a:xfrm>
            <a:off x="2278692" y="584704"/>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1" name="object 21"/>
          <p:cNvSpPr/>
          <p:nvPr/>
        </p:nvSpPr>
        <p:spPr>
          <a:xfrm>
            <a:off x="2278692" y="639122"/>
            <a:ext cx="24860" cy="41576"/>
          </a:xfrm>
          <a:custGeom>
            <a:avLst/>
            <a:gdLst/>
            <a:ahLst/>
            <a:cxnLst/>
            <a:rect l="l" t="t" r="r" b="b"/>
            <a:pathLst>
              <a:path w="36830" h="61594">
                <a:moveTo>
                  <a:pt x="0" y="61328"/>
                </a:moveTo>
                <a:lnTo>
                  <a:pt x="36791" y="61328"/>
                </a:lnTo>
                <a:lnTo>
                  <a:pt x="36791" y="0"/>
                </a:lnTo>
                <a:lnTo>
                  <a:pt x="0" y="0"/>
                </a:lnTo>
                <a:lnTo>
                  <a:pt x="0" y="61328"/>
                </a:lnTo>
                <a:close/>
              </a:path>
            </a:pathLst>
          </a:custGeom>
          <a:solidFill>
            <a:srgbClr val="F17126"/>
          </a:solidFill>
        </p:spPr>
        <p:txBody>
          <a:bodyPr wrap="square" lIns="0" tIns="0" rIns="0" bIns="0" rtlCol="0"/>
          <a:lstStyle/>
          <a:p>
            <a:endParaRPr sz="1215"/>
          </a:p>
        </p:txBody>
      </p:sp>
      <p:sp>
        <p:nvSpPr>
          <p:cNvPr id="22" name="object 22"/>
          <p:cNvSpPr/>
          <p:nvPr/>
        </p:nvSpPr>
        <p:spPr>
          <a:xfrm>
            <a:off x="1864892" y="144249"/>
            <a:ext cx="0" cy="71152"/>
          </a:xfrm>
          <a:custGeom>
            <a:avLst/>
            <a:gdLst/>
            <a:ahLst/>
            <a:cxnLst/>
            <a:rect l="l" t="t" r="r" b="b"/>
            <a:pathLst>
              <a:path h="105410">
                <a:moveTo>
                  <a:pt x="0" y="0"/>
                </a:moveTo>
                <a:lnTo>
                  <a:pt x="0" y="104800"/>
                </a:lnTo>
              </a:path>
            </a:pathLst>
          </a:custGeom>
          <a:ln w="43903">
            <a:solidFill>
              <a:srgbClr val="FFFFFF"/>
            </a:solidFill>
          </a:ln>
        </p:spPr>
        <p:txBody>
          <a:bodyPr wrap="square" lIns="0" tIns="0" rIns="0" bIns="0" rtlCol="0"/>
          <a:lstStyle/>
          <a:p>
            <a:endParaRPr sz="1215"/>
          </a:p>
        </p:txBody>
      </p:sp>
      <p:sp>
        <p:nvSpPr>
          <p:cNvPr id="23" name="object 23"/>
          <p:cNvSpPr/>
          <p:nvPr/>
        </p:nvSpPr>
        <p:spPr>
          <a:xfrm>
            <a:off x="1821117" y="129431"/>
            <a:ext cx="87868" cy="0"/>
          </a:xfrm>
          <a:custGeom>
            <a:avLst/>
            <a:gdLst/>
            <a:ahLst/>
            <a:cxnLst/>
            <a:rect l="l" t="t" r="r" b="b"/>
            <a:pathLst>
              <a:path w="130175">
                <a:moveTo>
                  <a:pt x="0" y="0"/>
                </a:moveTo>
                <a:lnTo>
                  <a:pt x="129692" y="0"/>
                </a:lnTo>
              </a:path>
            </a:pathLst>
          </a:custGeom>
          <a:ln w="43903">
            <a:solidFill>
              <a:srgbClr val="FFFFFF"/>
            </a:solidFill>
          </a:ln>
        </p:spPr>
        <p:txBody>
          <a:bodyPr wrap="square" lIns="0" tIns="0" rIns="0" bIns="0" rtlCol="0"/>
          <a:lstStyle/>
          <a:p>
            <a:endParaRPr sz="1215"/>
          </a:p>
        </p:txBody>
      </p:sp>
      <p:sp>
        <p:nvSpPr>
          <p:cNvPr id="24" name="object 24"/>
          <p:cNvSpPr/>
          <p:nvPr/>
        </p:nvSpPr>
        <p:spPr>
          <a:xfrm>
            <a:off x="1850074" y="85930"/>
            <a:ext cx="30004" cy="28718"/>
          </a:xfrm>
          <a:custGeom>
            <a:avLst/>
            <a:gdLst/>
            <a:ahLst/>
            <a:cxnLst/>
            <a:rect l="l" t="t" r="r" b="b"/>
            <a:pathLst>
              <a:path w="44450" h="42544">
                <a:moveTo>
                  <a:pt x="43903" y="0"/>
                </a:moveTo>
                <a:lnTo>
                  <a:pt x="0" y="0"/>
                </a:lnTo>
                <a:lnTo>
                  <a:pt x="0" y="42494"/>
                </a:lnTo>
                <a:lnTo>
                  <a:pt x="43903" y="42494"/>
                </a:lnTo>
                <a:lnTo>
                  <a:pt x="43903" y="0"/>
                </a:lnTo>
                <a:close/>
              </a:path>
            </a:pathLst>
          </a:custGeom>
          <a:solidFill>
            <a:srgbClr val="FFFFFF"/>
          </a:solidFill>
        </p:spPr>
        <p:txBody>
          <a:bodyPr wrap="square" lIns="0" tIns="0" rIns="0" bIns="0" rtlCol="0"/>
          <a:lstStyle/>
          <a:p>
            <a:endParaRPr sz="1215"/>
          </a:p>
        </p:txBody>
      </p:sp>
      <p:sp>
        <p:nvSpPr>
          <p:cNvPr id="25" name="object 25"/>
          <p:cNvSpPr txBox="1"/>
          <p:nvPr/>
        </p:nvSpPr>
        <p:spPr>
          <a:xfrm>
            <a:off x="1973099" y="273450"/>
            <a:ext cx="9245013" cy="258821"/>
          </a:xfrm>
          <a:prstGeom prst="rect">
            <a:avLst/>
          </a:prstGeom>
        </p:spPr>
        <p:txBody>
          <a:bodyPr vert="horz" wrap="square" lIns="0" tIns="9430" rIns="0" bIns="0" rtlCol="0">
            <a:spAutoFit/>
          </a:bodyPr>
          <a:lstStyle/>
          <a:p>
            <a:pPr marL="8573">
              <a:spcBef>
                <a:spcPts val="74"/>
              </a:spcBef>
              <a:tabLst>
                <a:tab pos="141875" algn="l"/>
                <a:tab pos="9236012" algn="l"/>
              </a:tabLst>
            </a:pPr>
            <a:r>
              <a:rPr sz="1620" b="1" i="1" u="heavy" spc="-54" dirty="0">
                <a:solidFill>
                  <a:schemeClr val="bg1"/>
                </a:solidFill>
                <a:uFill>
                  <a:solidFill>
                    <a:srgbClr val="F17126"/>
                  </a:solidFill>
                </a:uFill>
                <a:latin typeface="Calibri"/>
                <a:cs typeface="Calibri"/>
              </a:rPr>
              <a:t> 	</a:t>
            </a:r>
            <a:r>
              <a:rPr lang="it-IT" sz="1620" b="1" i="1" u="heavy" spc="24" dirty="0">
                <a:solidFill>
                  <a:schemeClr val="bg1"/>
                </a:solidFill>
                <a:uFill>
                  <a:solidFill>
                    <a:srgbClr val="F17126"/>
                  </a:solidFill>
                </a:uFill>
                <a:latin typeface="Calibri"/>
                <a:cs typeface="Calibri"/>
              </a:rPr>
              <a:t>Dopo Taranto 2021. 49ma Settimana Sociale. Il Pianeta che speriamo</a:t>
            </a:r>
            <a:r>
              <a:rPr sz="1620" b="1" i="1" u="heavy" spc="27" dirty="0">
                <a:solidFill>
                  <a:schemeClr val="bg1"/>
                </a:solidFill>
                <a:uFill>
                  <a:solidFill>
                    <a:srgbClr val="F17126"/>
                  </a:solidFill>
                </a:uFill>
                <a:latin typeface="Calibri"/>
                <a:cs typeface="Calibri"/>
              </a:rPr>
              <a:t>	</a:t>
            </a:r>
            <a:endParaRPr sz="1620" b="1" dirty="0">
              <a:solidFill>
                <a:schemeClr val="bg1"/>
              </a:solidFill>
              <a:latin typeface="Calibri"/>
              <a:cs typeface="Calibri"/>
            </a:endParaRPr>
          </a:p>
        </p:txBody>
      </p:sp>
      <p:sp>
        <p:nvSpPr>
          <p:cNvPr id="29" name="object 29"/>
          <p:cNvSpPr/>
          <p:nvPr/>
        </p:nvSpPr>
        <p:spPr>
          <a:xfrm>
            <a:off x="10776585" y="235803"/>
            <a:ext cx="0" cy="275177"/>
          </a:xfrm>
          <a:custGeom>
            <a:avLst/>
            <a:gdLst/>
            <a:ahLst/>
            <a:cxnLst/>
            <a:rect l="l" t="t" r="r" b="b"/>
            <a:pathLst>
              <a:path h="407670">
                <a:moveTo>
                  <a:pt x="0" y="0"/>
                </a:moveTo>
                <a:lnTo>
                  <a:pt x="0" y="407301"/>
                </a:lnTo>
              </a:path>
            </a:pathLst>
          </a:custGeom>
          <a:ln w="12700">
            <a:solidFill>
              <a:srgbClr val="414042"/>
            </a:solidFill>
          </a:ln>
        </p:spPr>
        <p:txBody>
          <a:bodyPr wrap="square" lIns="0" tIns="0" rIns="0" bIns="0" rtlCol="0"/>
          <a:lstStyle/>
          <a:p>
            <a:endParaRPr sz="1215"/>
          </a:p>
        </p:txBody>
      </p:sp>
      <p:sp>
        <p:nvSpPr>
          <p:cNvPr id="30" name="object 30"/>
          <p:cNvSpPr/>
          <p:nvPr/>
        </p:nvSpPr>
        <p:spPr>
          <a:xfrm>
            <a:off x="609600" y="85939"/>
            <a:ext cx="1749647" cy="486061"/>
          </a:xfrm>
          <a:custGeom>
            <a:avLst/>
            <a:gdLst/>
            <a:ahLst/>
            <a:cxnLst/>
            <a:rect l="l" t="t" r="r" b="b"/>
            <a:pathLst>
              <a:path w="2592070" h="720090">
                <a:moveTo>
                  <a:pt x="2591562" y="719975"/>
                </a:moveTo>
                <a:lnTo>
                  <a:pt x="2539480" y="696066"/>
                </a:lnTo>
                <a:lnTo>
                  <a:pt x="2514180" y="673633"/>
                </a:lnTo>
                <a:lnTo>
                  <a:pt x="2482634" y="682675"/>
                </a:lnTo>
                <a:lnTo>
                  <a:pt x="2434005" y="659028"/>
                </a:lnTo>
                <a:lnTo>
                  <a:pt x="2342007" y="635368"/>
                </a:lnTo>
                <a:lnTo>
                  <a:pt x="2305202" y="643255"/>
                </a:lnTo>
                <a:lnTo>
                  <a:pt x="2248687" y="640626"/>
                </a:lnTo>
                <a:lnTo>
                  <a:pt x="2160625" y="661657"/>
                </a:lnTo>
                <a:lnTo>
                  <a:pt x="2133970" y="654842"/>
                </a:lnTo>
                <a:lnTo>
                  <a:pt x="2119882" y="651475"/>
                </a:lnTo>
                <a:lnTo>
                  <a:pt x="2113678" y="650570"/>
                </a:lnTo>
                <a:lnTo>
                  <a:pt x="2110676" y="651141"/>
                </a:lnTo>
                <a:lnTo>
                  <a:pt x="2103677" y="653951"/>
                </a:lnTo>
                <a:lnTo>
                  <a:pt x="2092118" y="658858"/>
                </a:lnTo>
                <a:lnTo>
                  <a:pt x="2081297" y="663520"/>
                </a:lnTo>
                <a:lnTo>
                  <a:pt x="2076513" y="665594"/>
                </a:lnTo>
                <a:lnTo>
                  <a:pt x="2063369" y="669544"/>
                </a:lnTo>
                <a:lnTo>
                  <a:pt x="2059419" y="673633"/>
                </a:lnTo>
                <a:lnTo>
                  <a:pt x="2052420" y="661781"/>
                </a:lnTo>
                <a:lnTo>
                  <a:pt x="2040861" y="631720"/>
                </a:lnTo>
                <a:lnTo>
                  <a:pt x="2030040" y="600892"/>
                </a:lnTo>
                <a:lnTo>
                  <a:pt x="2025256" y="586740"/>
                </a:lnTo>
                <a:lnTo>
                  <a:pt x="1980564" y="589368"/>
                </a:lnTo>
                <a:lnTo>
                  <a:pt x="1924050" y="563079"/>
                </a:lnTo>
                <a:lnTo>
                  <a:pt x="1924050" y="283133"/>
                </a:lnTo>
                <a:lnTo>
                  <a:pt x="1900389" y="264731"/>
                </a:lnTo>
                <a:lnTo>
                  <a:pt x="1913134" y="227182"/>
                </a:lnTo>
                <a:lnTo>
                  <a:pt x="1915429" y="206276"/>
                </a:lnTo>
                <a:lnTo>
                  <a:pt x="1905519" y="194462"/>
                </a:lnTo>
                <a:lnTo>
                  <a:pt x="1881644" y="184188"/>
                </a:lnTo>
                <a:lnTo>
                  <a:pt x="1881644" y="86385"/>
                </a:lnTo>
                <a:lnTo>
                  <a:pt x="1924532" y="86385"/>
                </a:lnTo>
                <a:lnTo>
                  <a:pt x="1924532" y="42481"/>
                </a:lnTo>
                <a:lnTo>
                  <a:pt x="1881644" y="42481"/>
                </a:lnTo>
                <a:lnTo>
                  <a:pt x="1881644" y="0"/>
                </a:lnTo>
                <a:lnTo>
                  <a:pt x="1837740" y="0"/>
                </a:lnTo>
                <a:lnTo>
                  <a:pt x="1837740" y="42481"/>
                </a:lnTo>
                <a:lnTo>
                  <a:pt x="1794840" y="42481"/>
                </a:lnTo>
                <a:lnTo>
                  <a:pt x="1794840" y="86385"/>
                </a:lnTo>
                <a:lnTo>
                  <a:pt x="1837740" y="86385"/>
                </a:lnTo>
                <a:lnTo>
                  <a:pt x="1837740" y="184137"/>
                </a:lnTo>
                <a:lnTo>
                  <a:pt x="1815038" y="203696"/>
                </a:lnTo>
                <a:lnTo>
                  <a:pt x="1807911" y="231098"/>
                </a:lnTo>
                <a:lnTo>
                  <a:pt x="1809019" y="255496"/>
                </a:lnTo>
                <a:lnTo>
                  <a:pt x="1811020" y="266039"/>
                </a:lnTo>
                <a:lnTo>
                  <a:pt x="1774215" y="266039"/>
                </a:lnTo>
                <a:lnTo>
                  <a:pt x="1774215" y="438213"/>
                </a:lnTo>
                <a:lnTo>
                  <a:pt x="1629638" y="438213"/>
                </a:lnTo>
                <a:lnTo>
                  <a:pt x="1598091" y="411937"/>
                </a:lnTo>
                <a:lnTo>
                  <a:pt x="1567865" y="427710"/>
                </a:lnTo>
                <a:lnTo>
                  <a:pt x="1445641" y="427710"/>
                </a:lnTo>
                <a:lnTo>
                  <a:pt x="1339176" y="480275"/>
                </a:lnTo>
                <a:lnTo>
                  <a:pt x="1339176" y="511822"/>
                </a:lnTo>
                <a:lnTo>
                  <a:pt x="1287919" y="548627"/>
                </a:lnTo>
                <a:lnTo>
                  <a:pt x="1234033" y="548627"/>
                </a:lnTo>
                <a:lnTo>
                  <a:pt x="1234033" y="574916"/>
                </a:lnTo>
                <a:lnTo>
                  <a:pt x="1214323" y="593305"/>
                </a:lnTo>
                <a:lnTo>
                  <a:pt x="1206436" y="632739"/>
                </a:lnTo>
                <a:lnTo>
                  <a:pt x="1144651" y="607771"/>
                </a:lnTo>
                <a:lnTo>
                  <a:pt x="1056601" y="611708"/>
                </a:lnTo>
                <a:lnTo>
                  <a:pt x="1001395" y="590677"/>
                </a:lnTo>
                <a:lnTo>
                  <a:pt x="950137" y="595934"/>
                </a:lnTo>
                <a:lnTo>
                  <a:pt x="909396" y="582790"/>
                </a:lnTo>
                <a:lnTo>
                  <a:pt x="802932" y="627481"/>
                </a:lnTo>
                <a:lnTo>
                  <a:pt x="742480" y="620915"/>
                </a:lnTo>
                <a:lnTo>
                  <a:pt x="733272" y="655078"/>
                </a:lnTo>
                <a:lnTo>
                  <a:pt x="682015" y="707656"/>
                </a:lnTo>
                <a:lnTo>
                  <a:pt x="547217" y="707656"/>
                </a:lnTo>
                <a:lnTo>
                  <a:pt x="76200" y="707656"/>
                </a:lnTo>
                <a:lnTo>
                  <a:pt x="0" y="720064"/>
                </a:lnTo>
              </a:path>
            </a:pathLst>
          </a:custGeom>
          <a:ln w="12700">
            <a:solidFill>
              <a:srgbClr val="F17126"/>
            </a:solidFill>
          </a:ln>
        </p:spPr>
        <p:txBody>
          <a:bodyPr wrap="square" lIns="0" tIns="0" rIns="0" bIns="0" rtlCol="0"/>
          <a:lstStyle/>
          <a:p>
            <a:endParaRPr sz="1215"/>
          </a:p>
        </p:txBody>
      </p:sp>
      <p:sp>
        <p:nvSpPr>
          <p:cNvPr id="3" name="Rettangolo 2"/>
          <p:cNvSpPr/>
          <p:nvPr/>
        </p:nvSpPr>
        <p:spPr>
          <a:xfrm>
            <a:off x="5238750" y="1349071"/>
            <a:ext cx="2025363" cy="623248"/>
          </a:xfrm>
          <a:prstGeom prst="rect">
            <a:avLst/>
          </a:prstGeom>
          <a:noFill/>
        </p:spPr>
        <p:txBody>
          <a:bodyPr wrap="none" lIns="61722" tIns="30861" rIns="61722" bIns="30861">
            <a:spAutoFit/>
          </a:bodyPr>
          <a:lstStyle/>
          <a:p>
            <a:pPr algn="ctr"/>
            <a:r>
              <a:rPr lang="it-IT" sz="3645"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CONTATTI</a:t>
            </a:r>
          </a:p>
        </p:txBody>
      </p:sp>
      <p:sp>
        <p:nvSpPr>
          <p:cNvPr id="2" name="Rettangolo 1"/>
          <p:cNvSpPr/>
          <p:nvPr/>
        </p:nvSpPr>
        <p:spPr>
          <a:xfrm>
            <a:off x="1569720" y="2369076"/>
            <a:ext cx="9823210" cy="1941301"/>
          </a:xfrm>
          <a:prstGeom prst="rect">
            <a:avLst/>
          </a:prstGeom>
        </p:spPr>
        <p:txBody>
          <a:bodyPr wrap="square">
            <a:spAutoFit/>
          </a:bodyPr>
          <a:lstStyle/>
          <a:p>
            <a:r>
              <a:rPr lang="it-IT" sz="2160" b="1" kern="0" spc="-152" dirty="0">
                <a:solidFill>
                  <a:srgbClr val="00B050"/>
                </a:solidFill>
                <a:latin typeface="Baghdad" pitchFamily="2" charset="-78"/>
                <a:ea typeface="+mj-ea"/>
                <a:cs typeface="Baghdad" pitchFamily="2" charset="-78"/>
                <a:hlinkClick r:id="rId4"/>
              </a:rPr>
              <a:t>tarantogiovani2021@gmail.com-</a:t>
            </a:r>
            <a:r>
              <a:rPr lang="it-IT" sz="2160" b="1" kern="0" spc="-152" dirty="0">
                <a:solidFill>
                  <a:srgbClr val="00B050"/>
                </a:solidFill>
                <a:latin typeface="Baghdad" pitchFamily="2" charset="-78"/>
                <a:ea typeface="+mj-ea"/>
                <a:cs typeface="Baghdad" pitchFamily="2" charset="-78"/>
              </a:rPr>
              <a:t> </a:t>
            </a:r>
            <a:r>
              <a:rPr lang="it-IT" sz="2160" b="1" kern="0" spc="-152" dirty="0" err="1">
                <a:solidFill>
                  <a:srgbClr val="00B050"/>
                </a:solidFill>
                <a:latin typeface="Baghdad" pitchFamily="2" charset="-78"/>
                <a:ea typeface="+mj-ea"/>
                <a:cs typeface="Baghdad" pitchFamily="2" charset="-78"/>
              </a:rPr>
              <a:t>cell</a:t>
            </a:r>
            <a:r>
              <a:rPr lang="it-IT" sz="2160" b="1" kern="0" spc="-152" dirty="0">
                <a:solidFill>
                  <a:srgbClr val="00B050"/>
                </a:solidFill>
                <a:latin typeface="Baghdad" pitchFamily="2" charset="-78"/>
                <a:ea typeface="+mj-ea"/>
                <a:cs typeface="Baghdad" pitchFamily="2" charset="-78"/>
              </a:rPr>
              <a:t>: 3407991481</a:t>
            </a:r>
          </a:p>
          <a:p>
            <a:r>
              <a:rPr lang="it-IT" sz="3105" b="1" kern="0" spc="-152" dirty="0">
                <a:solidFill>
                  <a:srgbClr val="00B050"/>
                </a:solidFill>
                <a:ea typeface="+mj-ea"/>
                <a:cs typeface="Baghdad" pitchFamily="2" charset="-78"/>
              </a:rPr>
              <a:t>             </a:t>
            </a:r>
            <a:r>
              <a:rPr lang="it-IT" sz="2700" b="1" kern="0" spc="-152" dirty="0">
                <a:solidFill>
                  <a:srgbClr val="00B050"/>
                </a:solidFill>
                <a:ea typeface="+mj-ea"/>
                <a:cs typeface="Baghdad" pitchFamily="2" charset="-78"/>
              </a:rPr>
              <a:t>Giovani Settimane Sociali</a:t>
            </a:r>
          </a:p>
          <a:p>
            <a:endParaRPr lang="it-IT" sz="3105" b="1" kern="0" spc="-152" dirty="0">
              <a:solidFill>
                <a:srgbClr val="00B050"/>
              </a:solidFill>
              <a:ea typeface="+mj-ea"/>
              <a:cs typeface="Baghdad" pitchFamily="2" charset="-78"/>
            </a:endParaRPr>
          </a:p>
          <a:p>
            <a:r>
              <a:rPr lang="it-IT" sz="2430" b="1" kern="0" spc="-152" dirty="0">
                <a:solidFill>
                  <a:srgbClr val="00B050"/>
                </a:solidFill>
                <a:ea typeface="+mj-ea"/>
                <a:cs typeface="Baghdad" pitchFamily="2" charset="-78"/>
              </a:rPr>
              <a:t>                 Pagine </a:t>
            </a:r>
            <a:r>
              <a:rPr lang="it-IT" sz="2430" b="1" kern="0" spc="-152" dirty="0" err="1">
                <a:solidFill>
                  <a:srgbClr val="00B050"/>
                </a:solidFill>
                <a:ea typeface="+mj-ea"/>
                <a:cs typeface="Baghdad" pitchFamily="2" charset="-78"/>
              </a:rPr>
              <a:t>Facebook</a:t>
            </a:r>
            <a:r>
              <a:rPr lang="it-IT" sz="2430" b="1" kern="0" spc="-152" dirty="0">
                <a:solidFill>
                  <a:srgbClr val="00B050"/>
                </a:solidFill>
                <a:ea typeface="+mj-ea"/>
                <a:cs typeface="Baghdad" pitchFamily="2" charset="-78"/>
              </a:rPr>
              <a:t>  e </a:t>
            </a:r>
            <a:r>
              <a:rPr lang="it-IT" sz="2430" b="1" kern="0" spc="-152" dirty="0" err="1">
                <a:solidFill>
                  <a:srgbClr val="00B050"/>
                </a:solidFill>
                <a:ea typeface="+mj-ea"/>
                <a:cs typeface="Baghdad" pitchFamily="2" charset="-78"/>
              </a:rPr>
              <a:t>Istagram</a:t>
            </a:r>
            <a:r>
              <a:rPr lang="it-IT" sz="2430" b="1" kern="0" spc="-152" dirty="0">
                <a:solidFill>
                  <a:srgbClr val="00B050"/>
                </a:solidFill>
                <a:ea typeface="+mj-ea"/>
                <a:cs typeface="Baghdad" pitchFamily="2" charset="-78"/>
              </a:rPr>
              <a:t> delle Settimane sociali</a:t>
            </a:r>
          </a:p>
          <a:p>
            <a:endParaRPr lang="it-IT" sz="1215" dirty="0"/>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59247" y="5188373"/>
            <a:ext cx="927142" cy="67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5857" y="5178390"/>
            <a:ext cx="565785" cy="565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1325" y="5077347"/>
            <a:ext cx="1149878" cy="76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006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isultato immagini per cammino">
            <a:extLst>
              <a:ext uri="{FF2B5EF4-FFF2-40B4-BE49-F238E27FC236}">
                <a16:creationId xmlns:a16="http://schemas.microsoft.com/office/drawing/2014/main" id="{800AD63A-BFD6-E74B-9B53-D28B545771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7021"/>
            <a:ext cx="12143212" cy="5620979"/>
          </a:xfrm>
          <a:prstGeom prst="rect">
            <a:avLst/>
          </a:prstGeom>
          <a:noFill/>
          <a:extLst>
            <a:ext uri="{909E8E84-426E-40DD-AFC4-6F175D3DCCD1}">
              <a14:hiddenFill xmlns:a14="http://schemas.microsoft.com/office/drawing/2010/main">
                <a:solidFill>
                  <a:srgbClr val="FFFFFF"/>
                </a:solidFill>
              </a14:hiddenFill>
            </a:ext>
          </a:extLst>
        </p:spPr>
      </p:pic>
      <p:sp>
        <p:nvSpPr>
          <p:cNvPr id="39938" name="Segnaposto contenuto 1"/>
          <p:cNvSpPr>
            <a:spLocks noGrp="1"/>
          </p:cNvSpPr>
          <p:nvPr>
            <p:ph idx="1"/>
          </p:nvPr>
        </p:nvSpPr>
        <p:spPr>
          <a:xfrm>
            <a:off x="7274049" y="5620979"/>
            <a:ext cx="1881014" cy="942975"/>
          </a:xfrm>
        </p:spPr>
        <p:txBody>
          <a:bodyPr>
            <a:normAutofit/>
          </a:bodyPr>
          <a:lstStyle/>
          <a:p>
            <a:pPr marL="0" indent="0">
              <a:buNone/>
            </a:pPr>
            <a:r>
              <a:rPr lang="it-IT" altLang="it-IT" sz="5400" b="1" dirty="0">
                <a:solidFill>
                  <a:srgbClr val="FFFF00"/>
                </a:solidFill>
                <a:latin typeface="Verdana" charset="0"/>
                <a:ea typeface="Verdana" charset="0"/>
                <a:cs typeface="Verdana" charset="0"/>
              </a:rPr>
              <a:t>fine</a:t>
            </a:r>
          </a:p>
        </p:txBody>
      </p:sp>
      <p:sp>
        <p:nvSpPr>
          <p:cNvPr id="7" name="Segnaposto contenuto 1"/>
          <p:cNvSpPr txBox="1">
            <a:spLocks/>
          </p:cNvSpPr>
          <p:nvPr/>
        </p:nvSpPr>
        <p:spPr>
          <a:xfrm>
            <a:off x="442453" y="249801"/>
            <a:ext cx="11749548" cy="129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it-IT" altLang="it-IT" sz="6000" b="1" dirty="0">
                <a:solidFill>
                  <a:srgbClr val="FF0000"/>
                </a:solidFill>
                <a:latin typeface="Verdana" charset="0"/>
                <a:ea typeface="Verdana" charset="0"/>
                <a:cs typeface="Verdana" charset="0"/>
              </a:rPr>
              <a:t>grazie… e buon cammino!</a:t>
            </a:r>
          </a:p>
        </p:txBody>
      </p:sp>
    </p:spTree>
    <p:extLst>
      <p:ext uri="{BB962C8B-B14F-4D97-AF65-F5344CB8AC3E}">
        <p14:creationId xmlns:p14="http://schemas.microsoft.com/office/powerpoint/2010/main" val="60138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34477E-6F30-9E4E-BB91-255B2FE3EB98}"/>
              </a:ext>
            </a:extLst>
          </p:cNvPr>
          <p:cNvSpPr>
            <a:spLocks noGrp="1"/>
          </p:cNvSpPr>
          <p:nvPr>
            <p:ph type="title"/>
          </p:nvPr>
        </p:nvSpPr>
        <p:spPr>
          <a:xfrm>
            <a:off x="568411" y="365125"/>
            <a:ext cx="6771503" cy="1325563"/>
          </a:xfrm>
        </p:spPr>
        <p:txBody>
          <a:bodyPr>
            <a:normAutofit/>
          </a:bodyPr>
          <a:lstStyle/>
          <a:p>
            <a:r>
              <a:rPr lang="it-IT" b="1" dirty="0">
                <a:solidFill>
                  <a:srgbClr val="FF0000"/>
                </a:solidFill>
                <a:latin typeface="Verdana" panose="020B0604030504040204" pitchFamily="34" charset="0"/>
                <a:ea typeface="Verdana" panose="020B0604030504040204" pitchFamily="34" charset="0"/>
                <a:cs typeface="Verdana" panose="020B0604030504040204" pitchFamily="34" charset="0"/>
              </a:rPr>
              <a:t>1. Menù integrale: l’esperienza parla…</a:t>
            </a:r>
          </a:p>
        </p:txBody>
      </p:sp>
      <p:sp>
        <p:nvSpPr>
          <p:cNvPr id="3" name="Segnaposto contenuto 2">
            <a:extLst>
              <a:ext uri="{FF2B5EF4-FFF2-40B4-BE49-F238E27FC236}">
                <a16:creationId xmlns:a16="http://schemas.microsoft.com/office/drawing/2014/main" id="{D7CBD7E3-23AF-9C44-9C77-AB34946CFF3D}"/>
              </a:ext>
            </a:extLst>
          </p:cNvPr>
          <p:cNvSpPr>
            <a:spLocks noGrp="1"/>
          </p:cNvSpPr>
          <p:nvPr>
            <p:ph idx="1"/>
          </p:nvPr>
        </p:nvSpPr>
        <p:spPr>
          <a:xfrm>
            <a:off x="7710615" y="914507"/>
            <a:ext cx="4186881" cy="5578367"/>
          </a:xfrm>
        </p:spPr>
        <p:txBody>
          <a:bodyPr>
            <a:normAutofit fontScale="92500" lnSpcReduction="10000"/>
          </a:bodyPr>
          <a:lstStyle/>
          <a:p>
            <a:pPr lvl="0"/>
            <a:r>
              <a:rPr lang="it-IT" b="1" dirty="0"/>
              <a:t>innovazione inserita nel territorio</a:t>
            </a:r>
          </a:p>
          <a:p>
            <a:pPr lvl="0"/>
            <a:r>
              <a:rPr lang="it-IT" b="1" dirty="0"/>
              <a:t>Inclusione delle persone fragili che diventano soggetti</a:t>
            </a:r>
            <a:endParaRPr lang="it-IT" dirty="0"/>
          </a:p>
          <a:p>
            <a:pPr lvl="0"/>
            <a:r>
              <a:rPr lang="it-IT" b="1" dirty="0"/>
              <a:t>connessione</a:t>
            </a:r>
            <a:r>
              <a:rPr lang="it-IT" dirty="0"/>
              <a:t> </a:t>
            </a:r>
            <a:r>
              <a:rPr lang="it-IT" b="1" dirty="0"/>
              <a:t>col tessuto socio-economico del territorio</a:t>
            </a:r>
            <a:endParaRPr lang="it-IT" dirty="0"/>
          </a:p>
          <a:p>
            <a:r>
              <a:rPr lang="it-IT" b="1" dirty="0"/>
              <a:t>recupero di ambienti dismessi</a:t>
            </a:r>
            <a:r>
              <a:rPr lang="it-IT" dirty="0"/>
              <a:t> </a:t>
            </a:r>
          </a:p>
          <a:p>
            <a:r>
              <a:rPr lang="it-IT" b="1" dirty="0"/>
              <a:t>mettere insieme realtà ecclesiali diverse</a:t>
            </a:r>
          </a:p>
          <a:p>
            <a:r>
              <a:rPr lang="it-IT" b="1" dirty="0"/>
              <a:t>beni al servizio del lavoro</a:t>
            </a:r>
          </a:p>
          <a:p>
            <a:r>
              <a:rPr lang="it-IT" b="1"/>
              <a:t>…………………………………</a:t>
            </a:r>
            <a:endParaRPr lang="it-IT" b="1" dirty="0"/>
          </a:p>
        </p:txBody>
      </p:sp>
      <p:pic>
        <p:nvPicPr>
          <p:cNvPr id="2052" name="Picture 4" descr="Il Carro della Bruna 2020-2021 svelato e illustrato in 9 video: la clip “La  costruzione del Carro” : SassiLive">
            <a:extLst>
              <a:ext uri="{FF2B5EF4-FFF2-40B4-BE49-F238E27FC236}">
                <a16:creationId xmlns:a16="http://schemas.microsoft.com/office/drawing/2014/main" id="{EDCBFB50-D65A-4F4E-956E-2082F5A1D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62" y="2240070"/>
            <a:ext cx="7495693" cy="395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39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uor Nathalie Becquart nominata al Sinodo dei Vescovi da Papa Francesco-  Corriere.it">
            <a:extLst>
              <a:ext uri="{FF2B5EF4-FFF2-40B4-BE49-F238E27FC236}">
                <a16:creationId xmlns:a16="http://schemas.microsoft.com/office/drawing/2014/main" id="{56E94488-61F8-3040-A5C7-808F6146E2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976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4371BDA3-B6C1-884E-8B14-8EB7CA5F9AEE}"/>
              </a:ext>
            </a:extLst>
          </p:cNvPr>
          <p:cNvSpPr>
            <a:spLocks noGrp="1"/>
          </p:cNvSpPr>
          <p:nvPr>
            <p:ph type="title"/>
          </p:nvPr>
        </p:nvSpPr>
        <p:spPr>
          <a:xfrm>
            <a:off x="3286896" y="0"/>
            <a:ext cx="8066903" cy="1285104"/>
          </a:xfrm>
        </p:spPr>
        <p:txBody>
          <a:bodyPr>
            <a:normAutofit fontScale="90000"/>
          </a:bodyPr>
          <a:lstStyle/>
          <a:p>
            <a:r>
              <a:rPr lang="it-IT" b="1" dirty="0">
                <a:solidFill>
                  <a:schemeClr val="bg1"/>
                </a:solidFill>
                <a:latin typeface="Verdana" panose="020B0604030504040204" pitchFamily="34" charset="0"/>
                <a:ea typeface="Verdana" panose="020B0604030504040204" pitchFamily="34" charset="0"/>
                <a:cs typeface="Verdana" panose="020B0604030504040204" pitchFamily="34" charset="0"/>
              </a:rPr>
              <a:t>2. Passo dopo passo: il Cammino sinodale</a:t>
            </a:r>
          </a:p>
        </p:txBody>
      </p:sp>
      <p:sp>
        <p:nvSpPr>
          <p:cNvPr id="3" name="Segnaposto contenuto 2">
            <a:extLst>
              <a:ext uri="{FF2B5EF4-FFF2-40B4-BE49-F238E27FC236}">
                <a16:creationId xmlns:a16="http://schemas.microsoft.com/office/drawing/2014/main" id="{4B2D8DF5-34DE-974E-9E28-0B33B8F00162}"/>
              </a:ext>
            </a:extLst>
          </p:cNvPr>
          <p:cNvSpPr>
            <a:spLocks noGrp="1"/>
          </p:cNvSpPr>
          <p:nvPr>
            <p:ph idx="1"/>
          </p:nvPr>
        </p:nvSpPr>
        <p:spPr>
          <a:xfrm>
            <a:off x="197708" y="2051220"/>
            <a:ext cx="4695568" cy="3656185"/>
          </a:xfrm>
        </p:spPr>
        <p:txBody>
          <a:bodyPr>
            <a:normAutofit/>
          </a:bodyPr>
          <a:lstStyle/>
          <a:p>
            <a:pPr marL="0" indent="0">
              <a:buNone/>
            </a:pPr>
            <a:r>
              <a:rPr lang="it-IT" sz="4000" b="1" dirty="0" err="1">
                <a:solidFill>
                  <a:srgbClr val="FF0000"/>
                </a:solidFill>
              </a:rPr>
              <a:t>Sinodalità</a:t>
            </a:r>
            <a:r>
              <a:rPr lang="it-IT" sz="4000" b="1" dirty="0">
                <a:solidFill>
                  <a:srgbClr val="FF0000"/>
                </a:solidFill>
              </a:rPr>
              <a:t> esprime la missione della Chiesa: tutti protagonisti e soggetti e nessuno figurante</a:t>
            </a:r>
            <a:r>
              <a:rPr lang="it-IT" sz="4000" dirty="0">
                <a:solidFill>
                  <a:srgbClr val="FF0000"/>
                </a:solidFill>
              </a:rPr>
              <a:t>. </a:t>
            </a:r>
          </a:p>
        </p:txBody>
      </p:sp>
    </p:spTree>
    <p:extLst>
      <p:ext uri="{BB962C8B-B14F-4D97-AF65-F5344CB8AC3E}">
        <p14:creationId xmlns:p14="http://schemas.microsoft.com/office/powerpoint/2010/main" val="3180075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B05AC6-8CBB-E542-8AD8-525CA1BB51DA}"/>
              </a:ext>
            </a:extLst>
          </p:cNvPr>
          <p:cNvSpPr>
            <a:spLocks noGrp="1"/>
          </p:cNvSpPr>
          <p:nvPr>
            <p:ph idx="1"/>
          </p:nvPr>
        </p:nvSpPr>
        <p:spPr>
          <a:xfrm>
            <a:off x="467497" y="1158361"/>
            <a:ext cx="5439032" cy="5217726"/>
          </a:xfrm>
        </p:spPr>
        <p:txBody>
          <a:bodyPr>
            <a:normAutofit/>
          </a:bodyPr>
          <a:lstStyle/>
          <a:p>
            <a:pPr marL="0" indent="0">
              <a:buNone/>
            </a:pPr>
            <a:r>
              <a:rPr lang="it-IT" sz="4400" b="1" dirty="0">
                <a:solidFill>
                  <a:srgbClr val="00B0F0"/>
                </a:solidFill>
              </a:rPr>
              <a:t>Scopo: far germogliare sogni, suscitare profezie e visioni, far fiorire speranze, stimolare fiducia, fasciare ferite…</a:t>
            </a:r>
            <a:r>
              <a:rPr lang="it-IT" sz="4400" dirty="0">
                <a:solidFill>
                  <a:srgbClr val="00B0F0"/>
                </a:solidFill>
              </a:rPr>
              <a:t> </a:t>
            </a:r>
          </a:p>
        </p:txBody>
      </p:sp>
      <p:pic>
        <p:nvPicPr>
          <p:cNvPr id="4098" name="Picture 2" descr="59 idee su Rob gonsalves | illusioni ottiche, surrealismo, illusioni">
            <a:extLst>
              <a:ext uri="{FF2B5EF4-FFF2-40B4-BE49-F238E27FC236}">
                <a16:creationId xmlns:a16="http://schemas.microsoft.com/office/drawing/2014/main" id="{33AF9F33-DBBA-E343-853B-853C09126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113" y="0"/>
            <a:ext cx="57038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10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uigina Mortari nominata Presidente dell'INDIRE (Istituto Nazionale di  Documentazione, Innovazione e Ricerca Educativa)">
            <a:extLst>
              <a:ext uri="{FF2B5EF4-FFF2-40B4-BE49-F238E27FC236}">
                <a16:creationId xmlns:a16="http://schemas.microsoft.com/office/drawing/2014/main" id="{4FF60E4A-F499-2049-8489-19F66FF795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898"/>
            <a:ext cx="12192000" cy="6784102"/>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F029F15-AA0D-F844-92D2-1C9DBA02300C}"/>
              </a:ext>
            </a:extLst>
          </p:cNvPr>
          <p:cNvSpPr>
            <a:spLocks noGrp="1"/>
          </p:cNvSpPr>
          <p:nvPr>
            <p:ph type="title"/>
          </p:nvPr>
        </p:nvSpPr>
        <p:spPr>
          <a:xfrm>
            <a:off x="247135" y="365125"/>
            <a:ext cx="11944865" cy="1325563"/>
          </a:xfrm>
        </p:spPr>
        <p:txBody>
          <a:bodyPr/>
          <a:lstStyle/>
          <a:p>
            <a:r>
              <a:rPr lang="it-IT" b="1" dirty="0">
                <a:solidFill>
                  <a:schemeClr val="bg1"/>
                </a:solidFill>
                <a:highlight>
                  <a:srgbClr val="808080"/>
                </a:highlight>
                <a:latin typeface="Verdana" panose="020B0604030504040204" pitchFamily="34" charset="0"/>
                <a:ea typeface="Verdana" panose="020B0604030504040204" pitchFamily="34" charset="0"/>
                <a:cs typeface="Verdana" panose="020B0604030504040204" pitchFamily="34" charset="0"/>
              </a:rPr>
              <a:t>3. Prendersi cura della comunità: il dopo Taranto</a:t>
            </a:r>
          </a:p>
        </p:txBody>
      </p:sp>
      <p:sp>
        <p:nvSpPr>
          <p:cNvPr id="3" name="Segnaposto contenuto 2">
            <a:extLst>
              <a:ext uri="{FF2B5EF4-FFF2-40B4-BE49-F238E27FC236}">
                <a16:creationId xmlns:a16="http://schemas.microsoft.com/office/drawing/2014/main" id="{5DF13315-92C4-C64A-8C46-BC27BC8DA988}"/>
              </a:ext>
            </a:extLst>
          </p:cNvPr>
          <p:cNvSpPr>
            <a:spLocks noGrp="1"/>
          </p:cNvSpPr>
          <p:nvPr>
            <p:ph idx="1"/>
          </p:nvPr>
        </p:nvSpPr>
        <p:spPr>
          <a:xfrm>
            <a:off x="8674443" y="1899765"/>
            <a:ext cx="3517557" cy="3586636"/>
          </a:xfrm>
        </p:spPr>
        <p:txBody>
          <a:bodyPr>
            <a:normAutofit/>
          </a:bodyPr>
          <a:lstStyle/>
          <a:p>
            <a:pPr marL="0" indent="0">
              <a:buNone/>
            </a:pPr>
            <a:r>
              <a:rPr lang="it-IT" sz="4000" dirty="0">
                <a:solidFill>
                  <a:schemeClr val="bg1"/>
                </a:solidFill>
                <a:highlight>
                  <a:srgbClr val="808080"/>
                </a:highlight>
                <a:latin typeface="Verdana" panose="020B0604030504040204" pitchFamily="34" charset="0"/>
                <a:ea typeface="Verdana" panose="020B0604030504040204" pitchFamily="34" charset="0"/>
                <a:cs typeface="Verdana" panose="020B0604030504040204" pitchFamily="34" charset="0"/>
              </a:rPr>
              <a:t>La cura è educativa e terapeutica, ma anche cura per le istituzioni </a:t>
            </a:r>
          </a:p>
        </p:txBody>
      </p:sp>
    </p:spTree>
    <p:extLst>
      <p:ext uri="{BB962C8B-B14F-4D97-AF65-F5344CB8AC3E}">
        <p14:creationId xmlns:p14="http://schemas.microsoft.com/office/powerpoint/2010/main" val="145254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useppe Notarstefano è il nuovo presidente nazionale dell'Azione cattolica  - RomaSette">
            <a:extLst>
              <a:ext uri="{FF2B5EF4-FFF2-40B4-BE49-F238E27FC236}">
                <a16:creationId xmlns:a16="http://schemas.microsoft.com/office/drawing/2014/main" id="{C9AA8650-FBEB-F441-92CD-1BCA3C616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07"/>
            <a:ext cx="12192000" cy="6841393"/>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E7559C2B-1677-6243-A793-4B4571F8B7DB}"/>
              </a:ext>
            </a:extLst>
          </p:cNvPr>
          <p:cNvSpPr>
            <a:spLocks noGrp="1"/>
          </p:cNvSpPr>
          <p:nvPr>
            <p:ph idx="1"/>
          </p:nvPr>
        </p:nvSpPr>
        <p:spPr>
          <a:xfrm>
            <a:off x="255373" y="3202329"/>
            <a:ext cx="5263978" cy="2747963"/>
          </a:xfrm>
        </p:spPr>
        <p:txBody>
          <a:bodyPr>
            <a:noAutofit/>
          </a:bodyPr>
          <a:lstStyle/>
          <a:p>
            <a:pPr marL="0" indent="0">
              <a:buNone/>
            </a:pPr>
            <a:r>
              <a:rPr lang="it-IT" sz="4400" dirty="0">
                <a:solidFill>
                  <a:srgbClr val="FFFF00"/>
                </a:solidFill>
                <a:highlight>
                  <a:srgbClr val="0000FF"/>
                </a:highlight>
              </a:rPr>
              <a:t>Siamo di fronte alla nuova fase istituente. Assumere le sfide per viverle in profondità. </a:t>
            </a:r>
          </a:p>
        </p:txBody>
      </p:sp>
      <p:sp>
        <p:nvSpPr>
          <p:cNvPr id="5" name="Segnaposto contenuto 2">
            <a:extLst>
              <a:ext uri="{FF2B5EF4-FFF2-40B4-BE49-F238E27FC236}">
                <a16:creationId xmlns:a16="http://schemas.microsoft.com/office/drawing/2014/main" id="{FA2C5D14-4379-C749-A786-51ACEF6DCE0C}"/>
              </a:ext>
            </a:extLst>
          </p:cNvPr>
          <p:cNvSpPr txBox="1">
            <a:spLocks/>
          </p:cNvSpPr>
          <p:nvPr/>
        </p:nvSpPr>
        <p:spPr>
          <a:xfrm>
            <a:off x="7241060" y="454366"/>
            <a:ext cx="5263978" cy="27479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it-IT" sz="4400" dirty="0">
                <a:solidFill>
                  <a:schemeClr val="bg1"/>
                </a:solidFill>
                <a:highlight>
                  <a:srgbClr val="808080"/>
                </a:highlight>
              </a:rPr>
              <a:t>Non siamo soli!</a:t>
            </a:r>
          </a:p>
          <a:p>
            <a:pPr marL="0" indent="0">
              <a:buFont typeface="Arial"/>
              <a:buNone/>
            </a:pPr>
            <a:r>
              <a:rPr lang="it-IT" sz="4400" dirty="0">
                <a:solidFill>
                  <a:schemeClr val="bg1"/>
                </a:solidFill>
                <a:highlight>
                  <a:srgbClr val="808080"/>
                </a:highlight>
              </a:rPr>
              <a:t>La PSL luogo che riconosce, convoca e ritesse</a:t>
            </a:r>
          </a:p>
        </p:txBody>
      </p:sp>
    </p:spTree>
    <p:extLst>
      <p:ext uri="{BB962C8B-B14F-4D97-AF65-F5344CB8AC3E}">
        <p14:creationId xmlns:p14="http://schemas.microsoft.com/office/powerpoint/2010/main" val="2642455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ob Gonsalves opere | IL MONDO DI ORSOSOGNANTE">
            <a:extLst>
              <a:ext uri="{FF2B5EF4-FFF2-40B4-BE49-F238E27FC236}">
                <a16:creationId xmlns:a16="http://schemas.microsoft.com/office/drawing/2014/main" id="{9626DA64-0708-394E-B44A-1D9C0C3E5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59"/>
            <a:ext cx="12192000" cy="684994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04DE5FB9-512A-9544-AFD5-77452FD4428C}"/>
              </a:ext>
            </a:extLst>
          </p:cNvPr>
          <p:cNvSpPr>
            <a:spLocks noGrp="1"/>
          </p:cNvSpPr>
          <p:nvPr>
            <p:ph type="title"/>
          </p:nvPr>
        </p:nvSpPr>
        <p:spPr>
          <a:xfrm>
            <a:off x="6096000" y="4541709"/>
            <a:ext cx="5381368" cy="1325563"/>
          </a:xfrm>
        </p:spPr>
        <p:txBody>
          <a:bodyPr>
            <a:normAutofit/>
          </a:bodyPr>
          <a:lstStyle/>
          <a:p>
            <a:r>
              <a:rPr lang="it-IT" sz="3600" b="1" dirty="0">
                <a:solidFill>
                  <a:schemeClr val="bg1"/>
                </a:solidFill>
                <a:latin typeface="Verdana" panose="020B0604030504040204" pitchFamily="34" charset="0"/>
                <a:ea typeface="Verdana" panose="020B0604030504040204" pitchFamily="34" charset="0"/>
                <a:cs typeface="Verdana" panose="020B0604030504040204" pitchFamily="34" charset="0"/>
              </a:rPr>
              <a:t>Quello che abbiamo capito qui…</a:t>
            </a:r>
          </a:p>
        </p:txBody>
      </p:sp>
    </p:spTree>
    <p:extLst>
      <p:ext uri="{BB962C8B-B14F-4D97-AF65-F5344CB8AC3E}">
        <p14:creationId xmlns:p14="http://schemas.microsoft.com/office/powerpoint/2010/main" val="289048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ncesco: in nome di Dio fermatevi e pensate ai bambini - Vatican News">
            <a:extLst>
              <a:ext uri="{FF2B5EF4-FFF2-40B4-BE49-F238E27FC236}">
                <a16:creationId xmlns:a16="http://schemas.microsoft.com/office/drawing/2014/main" id="{15A2C118-9330-8D4B-AC27-746A5259A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062681"/>
            <a:ext cx="9859448" cy="5547583"/>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B0F42894-D1DF-1341-90C5-002E6AAF4CAF}"/>
              </a:ext>
            </a:extLst>
          </p:cNvPr>
          <p:cNvSpPr>
            <a:spLocks noGrp="1"/>
          </p:cNvSpPr>
          <p:nvPr>
            <p:ph type="title"/>
          </p:nvPr>
        </p:nvSpPr>
        <p:spPr>
          <a:xfrm>
            <a:off x="345989" y="114042"/>
            <a:ext cx="11615351" cy="746983"/>
          </a:xfrm>
        </p:spPr>
        <p:txBody>
          <a:bodyPr>
            <a:normAutofit fontScale="90000"/>
          </a:bodyPr>
          <a:lstStyle/>
          <a:p>
            <a:pPr algn="ctr"/>
            <a:r>
              <a:rPr lang="it-IT" b="1" dirty="0">
                <a:solidFill>
                  <a:srgbClr val="C00000"/>
                </a:solidFill>
                <a:latin typeface="Verdana" panose="020B0604030504040204" pitchFamily="34" charset="0"/>
                <a:ea typeface="Verdana" panose="020B0604030504040204" pitchFamily="34" charset="0"/>
                <a:cs typeface="Verdana" panose="020B0604030504040204" pitchFamily="34" charset="0"/>
              </a:rPr>
              <a:t>Stare dentro la storia: mai la guerra!</a:t>
            </a:r>
          </a:p>
        </p:txBody>
      </p:sp>
    </p:spTree>
    <p:extLst>
      <p:ext uri="{BB962C8B-B14F-4D97-AF65-F5344CB8AC3E}">
        <p14:creationId xmlns:p14="http://schemas.microsoft.com/office/powerpoint/2010/main" val="39708496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2768</TotalTime>
  <Words>1448</Words>
  <Application>Microsoft Office PowerPoint</Application>
  <PresentationFormat>Widescreen</PresentationFormat>
  <Paragraphs>121</Paragraphs>
  <Slides>29</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29</vt:i4>
      </vt:variant>
    </vt:vector>
  </HeadingPairs>
  <TitlesOfParts>
    <vt:vector size="38" baseType="lpstr">
      <vt:lpstr>ＭＳ Ｐゴシック</vt:lpstr>
      <vt:lpstr>Arial</vt:lpstr>
      <vt:lpstr>Baghdad</vt:lpstr>
      <vt:lpstr>Calibri</vt:lpstr>
      <vt:lpstr>Calibri Light</vt:lpstr>
      <vt:lpstr>Candara</vt:lpstr>
      <vt:lpstr>Verdana</vt:lpstr>
      <vt:lpstr>Wingdings</vt:lpstr>
      <vt:lpstr>Tema di Office</vt:lpstr>
      <vt:lpstr>Presentazione standard di PowerPoint</vt:lpstr>
      <vt:lpstr>Il percorso e le tappe</vt:lpstr>
      <vt:lpstr>1. Menù integrale: l’esperienza parla…</vt:lpstr>
      <vt:lpstr>2. Passo dopo passo: il Cammino sinodale</vt:lpstr>
      <vt:lpstr>Presentazione standard di PowerPoint</vt:lpstr>
      <vt:lpstr>3. Prendersi cura della comunità: il dopo Taranto</vt:lpstr>
      <vt:lpstr>Presentazione standard di PowerPoint</vt:lpstr>
      <vt:lpstr>Quello che abbiamo capito qui…</vt:lpstr>
      <vt:lpstr>Stare dentro la storia: mai la guerra!</vt:lpstr>
      <vt:lpstr>Presentazione standard di PowerPoint</vt:lpstr>
      <vt:lpstr>Presentazione standard di PowerPoint</vt:lpstr>
      <vt:lpstr>Conversione alla sinodalità</vt:lpstr>
      <vt:lpstr>Esercizi di discernimento comunitario</vt:lpstr>
      <vt:lpstr>Le comunità energetiche come chance</vt:lpstr>
      <vt:lpstr>Sguardo al futuro</vt:lpstr>
      <vt:lpstr>Martedì 26 aprile: incontro dei direttori delle Scuole o Percorsi di Formazione Socio-politica a Roma</vt:lpstr>
      <vt:lpstr>Presentazione standard di PowerPoint</vt:lpstr>
      <vt:lpstr>1. LA «NOSTRA» ALLEANZA: Il gruppo di Giovani. </vt:lpstr>
      <vt:lpstr>2. La bussola: l’Alleanza generativa e sociale , conseguentemente territoriale</vt:lpstr>
      <vt:lpstr>3. L’obiettivo: Patti Territoriali, Istituzionali e Comunitari</vt:lpstr>
      <vt:lpstr>4. Il Manifesto: Ambiente, Imprese, Comunità, Educazione</vt:lpstr>
      <vt:lpstr>5. Strumenti: Agorà digitali</vt:lpstr>
      <vt:lpstr>6. Proposta Transizione Ambientale</vt:lpstr>
      <vt:lpstr>7. Proposta Ecologia e Imprese</vt:lpstr>
      <vt:lpstr>8. Proposta Comunità Locali: Valorizzazione dei luoghi</vt:lpstr>
      <vt:lpstr>9. Proposta Educazione: Educazione alla sostenibilità</vt:lpstr>
      <vt:lpstr>12. Prossimi Passi</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UN’ARCA PER LA SOCIETA’ LIQUIDA</dc:title>
  <dc:creator>Utente di Microsoft Office</dc:creator>
  <cp:lastModifiedBy>Pietro Scalzo</cp:lastModifiedBy>
  <cp:revision>103</cp:revision>
  <cp:lastPrinted>2018-08-13T07:02:59Z</cp:lastPrinted>
  <dcterms:created xsi:type="dcterms:W3CDTF">2017-04-21T09:08:25Z</dcterms:created>
  <dcterms:modified xsi:type="dcterms:W3CDTF">2022-03-21T09:10:13Z</dcterms:modified>
</cp:coreProperties>
</file>