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5794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704784-1697-4E63-AB2A-F2EFA65C3571}" type="datetime1">
              <a:rPr lang="it-IT" smtClean="0"/>
              <a:t>14/03/2022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D4EA8B-0317-4DD0-B0E0-4506C87EF986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52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045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3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04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4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3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71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</a:t>
            </a:r>
            <a:br>
              <a:rPr lang="it-IT" noProof="0"/>
            </a:br>
            <a:r>
              <a:rPr lang="it-IT" noProof="0"/>
              <a:t>la foto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 diapositiva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 rtl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Titolo sezione 2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 rtl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/>
              <a:t>Titolo sezione 3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 rtl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6" name="Freccia: Destr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9" name="Freccia: Destr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/>
              <a:t>Titolo elemento</a:t>
            </a:r>
          </a:p>
        </p:txBody>
      </p:sp>
      <p:sp>
        <p:nvSpPr>
          <p:cNvPr id="41" name="Segnaposto tes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Mese, Anno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39" name="Segnaposto tes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</a:p>
        </p:txBody>
      </p:sp>
      <p:sp>
        <p:nvSpPr>
          <p:cNvPr id="43" name="Segnaposto tes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45" name="Segnaposto tes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</a:p>
        </p:txBody>
      </p:sp>
      <p:sp>
        <p:nvSpPr>
          <p:cNvPr id="47" name="Segnaposto tes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/>
            </a:p>
          </p:txBody>
        </p:sp>
      </p:grp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46" name="Segnaposto immagin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45" name="Segnaposto immagin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44" name="Segnaposto immagin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43" name="Segnaposto immagin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Foto del profilo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6" name="Segnaposto tes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40" name="Segnaposto tes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2" name="Segnaposto tes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3" name="Segnaposto tes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59" name="Segnaposto tes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 completo</a:t>
            </a:r>
          </a:p>
        </p:txBody>
      </p:sp>
      <p:sp>
        <p:nvSpPr>
          <p:cNvPr id="60" name="Segnaposto tes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stazione della sezione con immagin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 </a:t>
            </a:r>
            <a:br>
              <a:rPr lang="it-IT" noProof="0"/>
            </a:br>
            <a:r>
              <a:rPr lang="it-IT" noProof="0"/>
              <a:t>mille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Nome completo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Telefono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Posta elettronica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Sito Web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 con immagin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i elenco come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igura a mano libera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76" name="Figura a mano libera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143" name="Figura a mano libera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7" name="Figura a mano libera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42" name="Figura a mano libera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4" name="Figura a mano libera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8" name="Segnaposto immagin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9" name="Segnaposto immagin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0" name="Segnaposto immagine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1" name="Segnaposto immagine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 rtl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 rtl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 rtl="0"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2" name="Segnaposto immagin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5" name="Segnaposto immagin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6" name="Segnaposto immagin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 diapositiva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come icone - opzion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3" name="Segnaposto immagin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2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7" name="Segnaposto immagin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3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38" name="Segnaposto immagin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Icona</a:t>
            </a:r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Punto elenco 4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Descrizione punto elenco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 diapositiva</a:t>
            </a:r>
          </a:p>
        </p:txBody>
      </p:sp>
      <p:sp>
        <p:nvSpPr>
          <p:cNvPr id="52" name="Sottotito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 diapositiva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Segnaposto immagin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il design dello schermo 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 rt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/>
              <a:t>Intestazione sezione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/>
              <a:t>Intestazione sezione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Intestazione sezione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/>
              <a:t>2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/>
              <a:t>3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Descrizione della sezione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  <p:grpSp>
        <p:nvGrpSpPr>
          <p:cNvPr id="192" name="Grup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igura a mano libera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igura a mano libera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 quadrante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5" name="Titolo 14"/>
          <p:cNvSpPr>
            <a:spLocks noGrp="1"/>
          </p:cNvSpPr>
          <p:nvPr>
            <p:ph type="ctrTitle"/>
          </p:nvPr>
        </p:nvSpPr>
        <p:spPr>
          <a:xfrm>
            <a:off x="5004706" y="2937783"/>
            <a:ext cx="6690086" cy="2078700"/>
          </a:xfrm>
        </p:spPr>
        <p:txBody>
          <a:bodyPr/>
          <a:lstStyle/>
          <a:p>
            <a:r>
              <a:rPr lang="it-IT" sz="4000" dirty="0" smtClean="0"/>
              <a:t>ECOLOGIA </a:t>
            </a:r>
            <a:r>
              <a:rPr lang="it-IT" sz="4000" dirty="0" err="1" smtClean="0"/>
              <a:t>INtegRALE</a:t>
            </a:r>
            <a:r>
              <a:rPr lang="it-IT" sz="4000" dirty="0" smtClean="0"/>
              <a:t>: </a:t>
            </a:r>
            <a:br>
              <a:rPr lang="it-IT" sz="4000" dirty="0" smtClean="0"/>
            </a:br>
            <a:r>
              <a:rPr lang="it-IT" sz="4000" dirty="0" err="1" smtClean="0"/>
              <a:t>camminI</a:t>
            </a:r>
            <a:r>
              <a:rPr lang="it-IT" sz="4000" dirty="0" smtClean="0"/>
              <a:t> da condividere</a:t>
            </a:r>
            <a:endParaRPr lang="it-IT" sz="4000" dirty="0"/>
          </a:p>
        </p:txBody>
      </p:sp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595604" y="5232481"/>
            <a:ext cx="4099187" cy="1048939"/>
          </a:xfrm>
        </p:spPr>
        <p:txBody>
          <a:bodyPr/>
          <a:lstStyle/>
          <a:p>
            <a:r>
              <a:rPr lang="it-IT" sz="3200" i="1" dirty="0"/>
              <a:t>DA CHIAVARI Alcune piste per la </a:t>
            </a:r>
            <a:r>
              <a:rPr lang="it-IT" sz="3200" i="1" dirty="0" err="1"/>
              <a:t>pSL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20364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5" name="Titolo 14"/>
          <p:cNvSpPr>
            <a:spLocks noGrp="1"/>
          </p:cNvSpPr>
          <p:nvPr>
            <p:ph type="ctrTitle"/>
          </p:nvPr>
        </p:nvSpPr>
        <p:spPr>
          <a:xfrm>
            <a:off x="5910943" y="1992085"/>
            <a:ext cx="5829299" cy="3220339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IT" sz="3600" b="0" cap="none" dirty="0" smtClean="0"/>
              <a:t>1.  Che cosa stiamo vivendo oggi?</a:t>
            </a:r>
            <a:r>
              <a:rPr lang="it-IT" sz="1800" b="0" cap="none" dirty="0" smtClean="0"/>
              <a:t/>
            </a:r>
            <a:br>
              <a:rPr lang="it-IT" sz="1800" b="0" cap="none" dirty="0" smtClean="0"/>
            </a:br>
            <a:r>
              <a:rPr lang="it-IT" sz="3600" b="0" cap="none" dirty="0" smtClean="0"/>
              <a:t>2.  Andare in profondità</a:t>
            </a:r>
            <a:r>
              <a:rPr lang="it-IT" sz="1800" b="0" cap="none" dirty="0" smtClean="0"/>
              <a:t/>
            </a:r>
            <a:br>
              <a:rPr lang="it-IT" sz="1800" b="0" cap="none" dirty="0" smtClean="0"/>
            </a:br>
            <a:r>
              <a:rPr lang="it-IT" sz="3600" b="0" cap="none" dirty="0" smtClean="0"/>
              <a:t>3.  Passi e prospettive…</a:t>
            </a:r>
            <a:r>
              <a:rPr lang="it-IT" sz="1800" b="0" cap="none" dirty="0" smtClean="0"/>
              <a:t/>
            </a:r>
            <a:br>
              <a:rPr lang="it-IT" sz="1800" b="0" cap="none" dirty="0" smtClean="0"/>
            </a:br>
            <a:r>
              <a:rPr lang="it-IT" sz="1800" cap="none" dirty="0" smtClean="0"/>
              <a:t/>
            </a:r>
            <a:br>
              <a:rPr lang="it-IT" sz="1800" cap="none" dirty="0" smtClean="0"/>
            </a:br>
            <a:endParaRPr lang="it-IT" sz="1800" cap="none" dirty="0"/>
          </a:p>
        </p:txBody>
      </p:sp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489470" y="730876"/>
            <a:ext cx="4099187" cy="1048939"/>
          </a:xfrm>
        </p:spPr>
        <p:txBody>
          <a:bodyPr/>
          <a:lstStyle/>
          <a:p>
            <a:r>
              <a:rPr lang="it-IT" sz="3200" i="1" dirty="0"/>
              <a:t>DA CHIAVARI Alcune piste per la </a:t>
            </a:r>
            <a:r>
              <a:rPr lang="it-IT" sz="3200" i="1" dirty="0" err="1"/>
              <a:t>pSL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5208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1. DOVE SIAMO?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327321" y="1765018"/>
            <a:ext cx="5600700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Dopo Taranto: un impegno che ci ha resi attivi, da calare nelle nostre realtà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Elementi che richiedono </a:t>
            </a:r>
            <a:r>
              <a:rPr lang="it-IT" sz="2400" b="0" cap="none" dirty="0"/>
              <a:t>continua </a:t>
            </a:r>
            <a:r>
              <a:rPr lang="it-IT" sz="2400" b="0" cap="none" dirty="0" smtClean="0"/>
              <a:t>conversione nel nostro camminare insieme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Desiderio </a:t>
            </a:r>
            <a:r>
              <a:rPr lang="it-IT" sz="2400" b="0" cap="none" dirty="0"/>
              <a:t>sincero di sinodalità, di relazioni, di restare </a:t>
            </a:r>
            <a:r>
              <a:rPr lang="it-IT" sz="2400" b="0" cap="none" dirty="0" smtClean="0"/>
              <a:t>connessi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Domanda di concretezza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L’importanza della formazione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L’attenzione per i giovani</a:t>
            </a:r>
            <a:endParaRPr lang="it-IT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21479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1. DOVE SIAMO?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139543" y="1977290"/>
            <a:ext cx="4997357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2400" b="0" cap="none" dirty="0" smtClean="0"/>
              <a:t>Non </a:t>
            </a:r>
            <a:r>
              <a:rPr lang="it-IT" sz="2400" b="0" cap="none" dirty="0"/>
              <a:t>si tratta solo di cambiare qualche pezzo, ma di sperimentare un nuovo modo di essere Chiesa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400" b="0" cap="none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400" b="0" cap="none" dirty="0" smtClean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2400" b="0" i="1" dirty="0"/>
              <a:t>“La nostra sembra molto la Chiesa dell’Apocalisse, è una Chiesa nel suo travaglio in attesa dell’incontro con lo Sposo… progressivamente spogliata per essere purificata…” </a:t>
            </a:r>
            <a:endParaRPr lang="it-IT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30203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2. PER SCENDERE IN PROFONDITÂ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139543" y="1977290"/>
            <a:ext cx="4997357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Sinodalità</a:t>
            </a:r>
            <a:r>
              <a:rPr lang="it-IT" sz="2400" b="0" cap="none" dirty="0"/>
              <a:t>: ruoli gerarchici e rapporti nella Chiesa </a:t>
            </a:r>
            <a:endParaRPr lang="it-IT" sz="2400" b="0" cap="none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/>
              <a:t>L’attenzione ai </a:t>
            </a:r>
            <a:r>
              <a:rPr lang="it-IT" sz="2400" b="0" cap="none" dirty="0" smtClean="0"/>
              <a:t>processi: una profondità sociale e spirituale 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Ascolto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>
                <a:solidFill>
                  <a:schemeClr val="bg1"/>
                </a:solidFill>
              </a:rPr>
              <a:t>Spiritualità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Progetti e processi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Emotività e </a:t>
            </a:r>
            <a:r>
              <a:rPr lang="it-IT" sz="2400" dirty="0" err="1" smtClean="0">
                <a:solidFill>
                  <a:schemeClr val="bg1"/>
                </a:solidFill>
              </a:rPr>
              <a:t>immediatismo</a:t>
            </a:r>
            <a:endParaRPr lang="it-IT" sz="2400" b="0" cap="none" dirty="0" smtClean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Tra visione e concretezza</a:t>
            </a:r>
            <a:endParaRPr lang="it-IT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867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2. PER SCENDERE IN PROFONDITÀ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139543" y="1977290"/>
            <a:ext cx="4997357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2400" b="0" cap="none" dirty="0"/>
              <a:t>In una prospettiva di sinodalità e di ecologia integrale è fondamentale costruire percorsi che già in partenza siano fatti insieme ad altri.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800" b="0" cap="none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i="1" dirty="0" smtClean="0"/>
              <a:t>«</a:t>
            </a:r>
            <a:r>
              <a:rPr lang="it-IT" sz="2400" b="0" i="1" dirty="0"/>
              <a:t>bisogna sempre evitare di decidere noi di partenza quali sono le conclusioni o le mete a cui si vuole arrivare»</a:t>
            </a:r>
            <a:endParaRPr lang="it-IT" sz="3600" i="1" cap="none" dirty="0"/>
          </a:p>
        </p:txBody>
      </p:sp>
    </p:spTree>
    <p:extLst>
      <p:ext uri="{BB962C8B-B14F-4D97-AF65-F5344CB8AC3E}">
        <p14:creationId xmlns:p14="http://schemas.microsoft.com/office/powerpoint/2010/main" val="36125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3. PASSI E PROSPETTIVE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139543" y="1977290"/>
            <a:ext cx="4997357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cap="none" dirty="0" smtClean="0"/>
              <a:t>II </a:t>
            </a:r>
            <a:r>
              <a:rPr lang="it-IT" b="0" cap="none" dirty="0"/>
              <a:t>volto della Pastorale sociale e la sua </a:t>
            </a:r>
            <a:r>
              <a:rPr lang="it-IT" b="0" cap="none" dirty="0" smtClean="0"/>
              <a:t>vocazione </a:t>
            </a:r>
            <a:r>
              <a:rPr lang="it-IT" b="0" i="1" cap="none" dirty="0" smtClean="0"/>
              <a:t>“</a:t>
            </a:r>
            <a:r>
              <a:rPr lang="it-IT" b="0" i="1" cap="none" dirty="0"/>
              <a:t>La PSL pensa, progetta e promuove… questo è (soprattutto) il suo fare</a:t>
            </a:r>
            <a:r>
              <a:rPr lang="it-IT" b="0" i="1" cap="none" dirty="0" smtClean="0"/>
              <a:t>”.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cap="none" dirty="0" smtClean="0"/>
              <a:t>Alcuni punti prioritari su cui investire</a:t>
            </a:r>
            <a:endParaRPr lang="it-IT" b="0" cap="none" dirty="0"/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i="1" cap="none" dirty="0" smtClean="0">
                <a:solidFill>
                  <a:schemeClr val="bg1"/>
                </a:solidFill>
              </a:rPr>
              <a:t>L’acquisizione di competenze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i="1" cap="none" dirty="0" smtClean="0">
                <a:solidFill>
                  <a:schemeClr val="bg1"/>
                </a:solidFill>
              </a:rPr>
              <a:t>La formazione</a:t>
            </a:r>
          </a:p>
          <a:p>
            <a:pPr marL="800100" lvl="1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i="1" cap="none" dirty="0" smtClean="0">
                <a:solidFill>
                  <a:schemeClr val="bg1"/>
                </a:solidFill>
              </a:rPr>
              <a:t>I giovani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it-IT" b="0" cap="none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b="0" cap="none" dirty="0" smtClean="0"/>
              <a:t>Le modalità in cui portare avanti Taranto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it-IT" sz="2800" i="1" cap="none" dirty="0"/>
          </a:p>
        </p:txBody>
      </p:sp>
    </p:spTree>
    <p:extLst>
      <p:ext uri="{BB962C8B-B14F-4D97-AF65-F5344CB8AC3E}">
        <p14:creationId xmlns:p14="http://schemas.microsoft.com/office/powerpoint/2010/main" val="8178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77000">
              <a:srgbClr val="3F7490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84720"/>
            <a:ext cx="4674870" cy="66817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softEdge rad="63500"/>
          </a:effectLst>
        </p:spPr>
      </p:pic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7171063" y="396140"/>
            <a:ext cx="4099187" cy="1048939"/>
          </a:xfrm>
        </p:spPr>
        <p:txBody>
          <a:bodyPr/>
          <a:lstStyle/>
          <a:p>
            <a:r>
              <a:rPr lang="it-IT" sz="2800" b="0" cap="none" dirty="0" smtClean="0"/>
              <a:t>3. PASSI E PROSPETTIVE</a:t>
            </a:r>
            <a:endParaRPr lang="it-IT" sz="2800" i="1" cap="none" dirty="0"/>
          </a:p>
        </p:txBody>
      </p:sp>
      <p:sp>
        <p:nvSpPr>
          <p:cNvPr id="6" name="Sottotitolo 15"/>
          <p:cNvSpPr txBox="1">
            <a:spLocks/>
          </p:cNvSpPr>
          <p:nvPr/>
        </p:nvSpPr>
        <p:spPr>
          <a:xfrm>
            <a:off x="6229350" y="1226176"/>
            <a:ext cx="5682343" cy="42030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b="0" cap="none" dirty="0" smtClean="0"/>
              <a:t> Formatori di sinodalità</a:t>
            </a:r>
          </a:p>
          <a:p>
            <a:pPr algn="l"/>
            <a:r>
              <a:rPr lang="it-IT" sz="2400" b="0" i="1" dirty="0" smtClean="0"/>
              <a:t>«Il </a:t>
            </a:r>
            <a:r>
              <a:rPr lang="it-IT" sz="2400" b="0" i="1" dirty="0"/>
              <a:t>paradigma </a:t>
            </a:r>
            <a:r>
              <a:rPr lang="it-IT" sz="2400" b="0" i="1" dirty="0" smtClean="0"/>
              <a:t>dell’ecologia </a:t>
            </a:r>
            <a:r>
              <a:rPr lang="it-IT" sz="2400" b="0" i="1" dirty="0"/>
              <a:t>integrale che rappresenta </a:t>
            </a:r>
            <a:r>
              <a:rPr lang="it-IT" sz="2400" b="0" i="1" dirty="0" smtClean="0"/>
              <a:t>un </a:t>
            </a:r>
            <a:r>
              <a:rPr lang="it-IT" sz="2400" b="0" i="1" dirty="0"/>
              <a:t>elemento trasversale ed unitivo sia all’interno della chiesa, sia in relazione alle altre realtà territoriali per condividere valori comuni e sperimentare forme di </a:t>
            </a:r>
            <a:r>
              <a:rPr lang="it-IT" sz="2400" b="0" i="1" dirty="0" err="1" smtClean="0"/>
              <a:t>coprogettazione</a:t>
            </a:r>
            <a:r>
              <a:rPr lang="it-IT" sz="2400" b="0" i="1" dirty="0" smtClean="0"/>
              <a:t>»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it-IT" sz="2400" b="0" cap="none" dirty="0" smtClean="0"/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0" i="1" cap="none" dirty="0" smtClean="0"/>
              <a:t>Verso un nuovo volto di Chiesa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2400" b="0" i="1" dirty="0"/>
              <a:t>“Il cammino sinodale, un tempo in cui  a tutti è chiesto di cambiare.”</a:t>
            </a:r>
            <a:endParaRPr lang="it-IT" sz="2800" b="0" i="1" dirty="0" smtClean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it-IT" sz="2400" b="0" i="1" dirty="0" smtClean="0"/>
              <a:t>“ </a:t>
            </a:r>
            <a:r>
              <a:rPr lang="it-IT" sz="2400" b="0" i="1" dirty="0"/>
              <a:t>l’incompiuto” fa parte del percorso </a:t>
            </a:r>
            <a:endParaRPr lang="it-IT" sz="3200" i="1" cap="none" dirty="0"/>
          </a:p>
        </p:txBody>
      </p:sp>
    </p:spTree>
    <p:extLst>
      <p:ext uri="{BB962C8B-B14F-4D97-AF65-F5344CB8AC3E}">
        <p14:creationId xmlns:p14="http://schemas.microsoft.com/office/powerpoint/2010/main" val="17870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60_TF66835393" id="{C2EB2E9D-942F-4674-90D6-F16BEEA848BB}" vid="{6BABD61A-C0F3-490E-9C96-04159DBB971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CFEE3-59F5-490C-AC74-047FF9F6A8FC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sfere blu</Template>
  <TotalTime>0</TotalTime>
  <Words>372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Tema di Office</vt:lpstr>
      <vt:lpstr>ECOLOGIA INtegRALE:  camminI da condividere</vt:lpstr>
      <vt:lpstr>1.  Che cosa stiamo vivendo oggi? 2.  Andare in profondità 3.  Passi e prospettive…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2022-02-25T08:20:11Z</dcterms:created>
  <dcterms:modified xsi:type="dcterms:W3CDTF">2022-03-14T10:55:43Z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