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57" r:id="rId4"/>
    <p:sldId id="258" r:id="rId5"/>
    <p:sldId id="315" r:id="rId6"/>
    <p:sldId id="316" r:id="rId7"/>
    <p:sldId id="317" r:id="rId8"/>
    <p:sldId id="644" r:id="rId9"/>
    <p:sldId id="643" r:id="rId10"/>
    <p:sldId id="645" r:id="rId11"/>
    <p:sldId id="646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4660"/>
  </p:normalViewPr>
  <p:slideViewPr>
    <p:cSldViewPr snapToGrid="0">
      <p:cViewPr varScale="1">
        <p:scale>
          <a:sx n="86" d="100"/>
          <a:sy n="86" d="100"/>
        </p:scale>
        <p:origin x="57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26306B-70EA-4166-9E12-7FFBA58E1F3A}" type="doc">
      <dgm:prSet loTypeId="urn:microsoft.com/office/officeart/2005/8/layout/process4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289D024C-BDFB-49B6-AA61-7EE4AD487129}">
      <dgm:prSet phldrT="[Testo]" custT="1"/>
      <dgm:spPr/>
      <dgm:t>
        <a:bodyPr/>
        <a:lstStyle/>
        <a:p>
          <a:r>
            <a:rPr lang="it-IT" sz="2400" b="1" dirty="0">
              <a:solidFill>
                <a:srgbClr val="002060"/>
              </a:solidFill>
            </a:rPr>
            <a:t>Necessità di fare Rete</a:t>
          </a:r>
        </a:p>
      </dgm:t>
    </dgm:pt>
    <dgm:pt modelId="{9B2B25D3-8945-4068-8001-4130642CFA0E}" type="parTrans" cxnId="{EC0DE742-8C8C-4233-A1DB-168533C1594D}">
      <dgm:prSet/>
      <dgm:spPr/>
      <dgm:t>
        <a:bodyPr/>
        <a:lstStyle/>
        <a:p>
          <a:endParaRPr lang="it-IT" sz="3200">
            <a:solidFill>
              <a:srgbClr val="002060"/>
            </a:solidFill>
          </a:endParaRPr>
        </a:p>
      </dgm:t>
    </dgm:pt>
    <dgm:pt modelId="{DB089F29-B3B6-4254-BBC2-CED71DBA591D}" type="sibTrans" cxnId="{EC0DE742-8C8C-4233-A1DB-168533C1594D}">
      <dgm:prSet/>
      <dgm:spPr/>
      <dgm:t>
        <a:bodyPr/>
        <a:lstStyle/>
        <a:p>
          <a:endParaRPr lang="it-IT" sz="3200">
            <a:solidFill>
              <a:srgbClr val="002060"/>
            </a:solidFill>
          </a:endParaRPr>
        </a:p>
      </dgm:t>
    </dgm:pt>
    <dgm:pt modelId="{BB6454E0-D29E-460C-90AA-5791C3A43130}">
      <dgm:prSet phldrT="[Testo]" custT="1"/>
      <dgm:spPr/>
      <dgm:t>
        <a:bodyPr/>
        <a:lstStyle/>
        <a:p>
          <a:r>
            <a:rPr lang="it-IT" sz="2000" dirty="0">
              <a:solidFill>
                <a:schemeClr val="accent2">
                  <a:lumMod val="75000"/>
                </a:schemeClr>
              </a:solidFill>
            </a:rPr>
            <a:t>Frammentazione alta (mancano strumenti e metodologie comuni)</a:t>
          </a:r>
        </a:p>
      </dgm:t>
    </dgm:pt>
    <dgm:pt modelId="{3EE76F28-A88E-43C0-BF8D-168A9D967AF2}" type="parTrans" cxnId="{96AE3854-1FB8-4B2A-8DFC-09333E053BF9}">
      <dgm:prSet/>
      <dgm:spPr/>
      <dgm:t>
        <a:bodyPr/>
        <a:lstStyle/>
        <a:p>
          <a:endParaRPr lang="it-IT" sz="3200">
            <a:solidFill>
              <a:srgbClr val="002060"/>
            </a:solidFill>
          </a:endParaRPr>
        </a:p>
      </dgm:t>
    </dgm:pt>
    <dgm:pt modelId="{3B5A7777-2962-4F7E-AA78-045EA569E662}" type="sibTrans" cxnId="{96AE3854-1FB8-4B2A-8DFC-09333E053BF9}">
      <dgm:prSet/>
      <dgm:spPr/>
      <dgm:t>
        <a:bodyPr/>
        <a:lstStyle/>
        <a:p>
          <a:endParaRPr lang="it-IT" sz="3200">
            <a:solidFill>
              <a:srgbClr val="002060"/>
            </a:solidFill>
          </a:endParaRPr>
        </a:p>
      </dgm:t>
    </dgm:pt>
    <dgm:pt modelId="{19E9474F-8481-4576-BA64-19C0F893F55F}">
      <dgm:prSet phldrT="[Testo]" custT="1"/>
      <dgm:spPr/>
      <dgm:t>
        <a:bodyPr/>
        <a:lstStyle/>
        <a:p>
          <a:r>
            <a:rPr lang="it-IT" sz="2000" dirty="0">
              <a:solidFill>
                <a:schemeClr val="accent2">
                  <a:lumMod val="75000"/>
                </a:schemeClr>
              </a:solidFill>
            </a:rPr>
            <a:t>Ruolo del PSL e della Diocesi come punto di partenza</a:t>
          </a:r>
        </a:p>
      </dgm:t>
    </dgm:pt>
    <dgm:pt modelId="{0025717D-8415-4648-9DA2-A8E81048707D}" type="parTrans" cxnId="{C1FC7AFF-E5C2-4650-B32C-4C2D86F1F8C5}">
      <dgm:prSet/>
      <dgm:spPr/>
      <dgm:t>
        <a:bodyPr/>
        <a:lstStyle/>
        <a:p>
          <a:endParaRPr lang="it-IT" sz="3200">
            <a:solidFill>
              <a:srgbClr val="002060"/>
            </a:solidFill>
          </a:endParaRPr>
        </a:p>
      </dgm:t>
    </dgm:pt>
    <dgm:pt modelId="{01EA1803-E95A-4E12-A3B7-1A756251A25C}" type="sibTrans" cxnId="{C1FC7AFF-E5C2-4650-B32C-4C2D86F1F8C5}">
      <dgm:prSet/>
      <dgm:spPr/>
      <dgm:t>
        <a:bodyPr/>
        <a:lstStyle/>
        <a:p>
          <a:endParaRPr lang="it-IT" sz="3200">
            <a:solidFill>
              <a:srgbClr val="002060"/>
            </a:solidFill>
          </a:endParaRPr>
        </a:p>
      </dgm:t>
    </dgm:pt>
    <dgm:pt modelId="{FF932789-8ACC-4AD5-A4FA-E47DF852494A}">
      <dgm:prSet phldrT="[Testo]" custT="1"/>
      <dgm:spPr/>
      <dgm:t>
        <a:bodyPr/>
        <a:lstStyle/>
        <a:p>
          <a:r>
            <a:rPr lang="it-IT" sz="2400" b="1" dirty="0">
              <a:solidFill>
                <a:srgbClr val="002060"/>
              </a:solidFill>
            </a:rPr>
            <a:t>Mancanza di indicatori condivisi sulla sostenibilità delle Buone Pratiche</a:t>
          </a:r>
        </a:p>
      </dgm:t>
    </dgm:pt>
    <dgm:pt modelId="{DDEF2A03-A7D1-4134-9AE3-3A6B83795039}" type="parTrans" cxnId="{1E556B5B-1750-472B-8D56-6BC7626D2285}">
      <dgm:prSet/>
      <dgm:spPr/>
      <dgm:t>
        <a:bodyPr/>
        <a:lstStyle/>
        <a:p>
          <a:endParaRPr lang="it-IT" sz="3200">
            <a:solidFill>
              <a:srgbClr val="002060"/>
            </a:solidFill>
          </a:endParaRPr>
        </a:p>
      </dgm:t>
    </dgm:pt>
    <dgm:pt modelId="{72D53A8B-1A47-4086-9AA4-05EDD3B5D60B}" type="sibTrans" cxnId="{1E556B5B-1750-472B-8D56-6BC7626D2285}">
      <dgm:prSet/>
      <dgm:spPr/>
      <dgm:t>
        <a:bodyPr/>
        <a:lstStyle/>
        <a:p>
          <a:endParaRPr lang="it-IT" sz="3200">
            <a:solidFill>
              <a:srgbClr val="002060"/>
            </a:solidFill>
          </a:endParaRPr>
        </a:p>
      </dgm:t>
    </dgm:pt>
    <dgm:pt modelId="{ADC4507B-F4B6-427E-8C9B-33C43F2A248C}">
      <dgm:prSet phldrT="[Testo]" custT="1"/>
      <dgm:spPr/>
      <dgm:t>
        <a:bodyPr/>
        <a:lstStyle/>
        <a:p>
          <a:r>
            <a:rPr lang="it-IT" sz="2000" dirty="0">
              <a:solidFill>
                <a:schemeClr val="accent2">
                  <a:lumMod val="75000"/>
                </a:schemeClr>
              </a:solidFill>
            </a:rPr>
            <a:t>Mancanza di collegamento tra DSC e Sviluppo Sostenibile</a:t>
          </a:r>
        </a:p>
      </dgm:t>
    </dgm:pt>
    <dgm:pt modelId="{52C5A520-7448-43FE-8331-EEAD0D54746D}" type="parTrans" cxnId="{84B4376D-C16D-42B1-807B-90B0F127AD6B}">
      <dgm:prSet/>
      <dgm:spPr/>
      <dgm:t>
        <a:bodyPr/>
        <a:lstStyle/>
        <a:p>
          <a:endParaRPr lang="it-IT" sz="3200">
            <a:solidFill>
              <a:srgbClr val="002060"/>
            </a:solidFill>
          </a:endParaRPr>
        </a:p>
      </dgm:t>
    </dgm:pt>
    <dgm:pt modelId="{A469CADF-5E85-4464-AA62-CFC89BD575E7}" type="sibTrans" cxnId="{84B4376D-C16D-42B1-807B-90B0F127AD6B}">
      <dgm:prSet/>
      <dgm:spPr/>
      <dgm:t>
        <a:bodyPr/>
        <a:lstStyle/>
        <a:p>
          <a:endParaRPr lang="it-IT" sz="3200">
            <a:solidFill>
              <a:srgbClr val="002060"/>
            </a:solidFill>
          </a:endParaRPr>
        </a:p>
      </dgm:t>
    </dgm:pt>
    <dgm:pt modelId="{4D33F281-82F7-46B8-A753-6DDC09E3CDA7}">
      <dgm:prSet phldrT="[Testo]" custT="1"/>
      <dgm:spPr/>
      <dgm:t>
        <a:bodyPr/>
        <a:lstStyle/>
        <a:p>
          <a:r>
            <a:rPr lang="it-IT" sz="2000" dirty="0">
              <a:solidFill>
                <a:schemeClr val="accent2">
                  <a:lumMod val="75000"/>
                </a:schemeClr>
              </a:solidFill>
            </a:rPr>
            <a:t>Contesto di lavoro dignitoso «fluido» che necessita di modelli solidi</a:t>
          </a:r>
        </a:p>
      </dgm:t>
    </dgm:pt>
    <dgm:pt modelId="{A4FD858A-5A60-4CBF-BE57-484EAFADBE61}" type="parTrans" cxnId="{6D9C69D4-4E1B-4782-8583-3F5681BD694D}">
      <dgm:prSet/>
      <dgm:spPr/>
      <dgm:t>
        <a:bodyPr/>
        <a:lstStyle/>
        <a:p>
          <a:endParaRPr lang="it-IT" sz="3200">
            <a:solidFill>
              <a:srgbClr val="002060"/>
            </a:solidFill>
          </a:endParaRPr>
        </a:p>
      </dgm:t>
    </dgm:pt>
    <dgm:pt modelId="{B68167D0-A537-4EB6-A9D7-A5D655057B93}" type="sibTrans" cxnId="{6D9C69D4-4E1B-4782-8583-3F5681BD694D}">
      <dgm:prSet/>
      <dgm:spPr/>
      <dgm:t>
        <a:bodyPr/>
        <a:lstStyle/>
        <a:p>
          <a:endParaRPr lang="it-IT" sz="3200">
            <a:solidFill>
              <a:srgbClr val="002060"/>
            </a:solidFill>
          </a:endParaRPr>
        </a:p>
      </dgm:t>
    </dgm:pt>
    <dgm:pt modelId="{BAFF4A3C-E309-4B08-9DB6-0BDF09C441E2}" type="pres">
      <dgm:prSet presAssocID="{9526306B-70EA-4166-9E12-7FFBA58E1F3A}" presName="Name0" presStyleCnt="0">
        <dgm:presLayoutVars>
          <dgm:dir/>
          <dgm:animLvl val="lvl"/>
          <dgm:resizeHandles val="exact"/>
        </dgm:presLayoutVars>
      </dgm:prSet>
      <dgm:spPr/>
    </dgm:pt>
    <dgm:pt modelId="{7197BC4E-E969-4D13-A372-276D8AD8F420}" type="pres">
      <dgm:prSet presAssocID="{FF932789-8ACC-4AD5-A4FA-E47DF852494A}" presName="boxAndChildren" presStyleCnt="0"/>
      <dgm:spPr/>
    </dgm:pt>
    <dgm:pt modelId="{A59B05B8-2345-450D-A24C-9A61A62FD40D}" type="pres">
      <dgm:prSet presAssocID="{FF932789-8ACC-4AD5-A4FA-E47DF852494A}" presName="parentTextBox" presStyleLbl="node1" presStyleIdx="0" presStyleCnt="2"/>
      <dgm:spPr/>
    </dgm:pt>
    <dgm:pt modelId="{D2E9FFA6-EC2E-417E-9FB5-BBCF4589A78B}" type="pres">
      <dgm:prSet presAssocID="{FF932789-8ACC-4AD5-A4FA-E47DF852494A}" presName="entireBox" presStyleLbl="node1" presStyleIdx="0" presStyleCnt="2"/>
      <dgm:spPr/>
    </dgm:pt>
    <dgm:pt modelId="{61314AF1-E76A-483D-B353-C65E7C5B9B95}" type="pres">
      <dgm:prSet presAssocID="{FF932789-8ACC-4AD5-A4FA-E47DF852494A}" presName="descendantBox" presStyleCnt="0"/>
      <dgm:spPr/>
    </dgm:pt>
    <dgm:pt modelId="{F56D8708-13F2-475B-89B9-64243B6A9960}" type="pres">
      <dgm:prSet presAssocID="{ADC4507B-F4B6-427E-8C9B-33C43F2A248C}" presName="childTextBox" presStyleLbl="fgAccFollowNode1" presStyleIdx="0" presStyleCnt="4">
        <dgm:presLayoutVars>
          <dgm:bulletEnabled val="1"/>
        </dgm:presLayoutVars>
      </dgm:prSet>
      <dgm:spPr/>
    </dgm:pt>
    <dgm:pt modelId="{86603186-7630-4013-AA68-1C1A15841EC2}" type="pres">
      <dgm:prSet presAssocID="{4D33F281-82F7-46B8-A753-6DDC09E3CDA7}" presName="childTextBox" presStyleLbl="fgAccFollowNode1" presStyleIdx="1" presStyleCnt="4">
        <dgm:presLayoutVars>
          <dgm:bulletEnabled val="1"/>
        </dgm:presLayoutVars>
      </dgm:prSet>
      <dgm:spPr/>
    </dgm:pt>
    <dgm:pt modelId="{264EAEAC-8ABC-41A2-A3C9-2097E3CC1E55}" type="pres">
      <dgm:prSet presAssocID="{DB089F29-B3B6-4254-BBC2-CED71DBA591D}" presName="sp" presStyleCnt="0"/>
      <dgm:spPr/>
    </dgm:pt>
    <dgm:pt modelId="{B34E42A8-30A1-4415-9274-F4345E4926CF}" type="pres">
      <dgm:prSet presAssocID="{289D024C-BDFB-49B6-AA61-7EE4AD487129}" presName="arrowAndChildren" presStyleCnt="0"/>
      <dgm:spPr/>
    </dgm:pt>
    <dgm:pt modelId="{80866EE4-9EAF-41BA-B4C9-F79591AE04D6}" type="pres">
      <dgm:prSet presAssocID="{289D024C-BDFB-49B6-AA61-7EE4AD487129}" presName="parentTextArrow" presStyleLbl="node1" presStyleIdx="0" presStyleCnt="2"/>
      <dgm:spPr/>
    </dgm:pt>
    <dgm:pt modelId="{90385D3E-5CD4-4D64-A9D2-D0BBB9651629}" type="pres">
      <dgm:prSet presAssocID="{289D024C-BDFB-49B6-AA61-7EE4AD487129}" presName="arrow" presStyleLbl="node1" presStyleIdx="1" presStyleCnt="2" custLinFactNeighborX="2600" custLinFactNeighborY="397"/>
      <dgm:spPr/>
    </dgm:pt>
    <dgm:pt modelId="{DB23E89A-584B-48F8-A140-FC53E4679F98}" type="pres">
      <dgm:prSet presAssocID="{289D024C-BDFB-49B6-AA61-7EE4AD487129}" presName="descendantArrow" presStyleCnt="0"/>
      <dgm:spPr/>
    </dgm:pt>
    <dgm:pt modelId="{235ACCDE-5EDD-49DD-AEFA-6030E77A5918}" type="pres">
      <dgm:prSet presAssocID="{BB6454E0-D29E-460C-90AA-5791C3A43130}" presName="childTextArrow" presStyleLbl="fgAccFollowNode1" presStyleIdx="2" presStyleCnt="4">
        <dgm:presLayoutVars>
          <dgm:bulletEnabled val="1"/>
        </dgm:presLayoutVars>
      </dgm:prSet>
      <dgm:spPr/>
    </dgm:pt>
    <dgm:pt modelId="{B3CB2A17-A96C-4B0E-9112-3AE428785697}" type="pres">
      <dgm:prSet presAssocID="{19E9474F-8481-4576-BA64-19C0F893F55F}" presName="childTextArrow" presStyleLbl="fgAccFollowNode1" presStyleIdx="3" presStyleCnt="4">
        <dgm:presLayoutVars>
          <dgm:bulletEnabled val="1"/>
        </dgm:presLayoutVars>
      </dgm:prSet>
      <dgm:spPr/>
    </dgm:pt>
  </dgm:ptLst>
  <dgm:cxnLst>
    <dgm:cxn modelId="{A2716221-402A-4083-8764-7D4287B59C13}" type="presOf" srcId="{4D33F281-82F7-46B8-A753-6DDC09E3CDA7}" destId="{86603186-7630-4013-AA68-1C1A15841EC2}" srcOrd="0" destOrd="0" presId="urn:microsoft.com/office/officeart/2005/8/layout/process4"/>
    <dgm:cxn modelId="{9BF29B2B-1380-4B14-A09C-5E243D9958CF}" type="presOf" srcId="{FF932789-8ACC-4AD5-A4FA-E47DF852494A}" destId="{D2E9FFA6-EC2E-417E-9FB5-BBCF4589A78B}" srcOrd="1" destOrd="0" presId="urn:microsoft.com/office/officeart/2005/8/layout/process4"/>
    <dgm:cxn modelId="{1E556B5B-1750-472B-8D56-6BC7626D2285}" srcId="{9526306B-70EA-4166-9E12-7FFBA58E1F3A}" destId="{FF932789-8ACC-4AD5-A4FA-E47DF852494A}" srcOrd="1" destOrd="0" parTransId="{DDEF2A03-A7D1-4134-9AE3-3A6B83795039}" sibTransId="{72D53A8B-1A47-4086-9AA4-05EDD3B5D60B}"/>
    <dgm:cxn modelId="{EC0DE742-8C8C-4233-A1DB-168533C1594D}" srcId="{9526306B-70EA-4166-9E12-7FFBA58E1F3A}" destId="{289D024C-BDFB-49B6-AA61-7EE4AD487129}" srcOrd="0" destOrd="0" parTransId="{9B2B25D3-8945-4068-8001-4130642CFA0E}" sibTransId="{DB089F29-B3B6-4254-BBC2-CED71DBA591D}"/>
    <dgm:cxn modelId="{84B4376D-C16D-42B1-807B-90B0F127AD6B}" srcId="{FF932789-8ACC-4AD5-A4FA-E47DF852494A}" destId="{ADC4507B-F4B6-427E-8C9B-33C43F2A248C}" srcOrd="0" destOrd="0" parTransId="{52C5A520-7448-43FE-8331-EEAD0D54746D}" sibTransId="{A469CADF-5E85-4464-AA62-CFC89BD575E7}"/>
    <dgm:cxn modelId="{96AE3854-1FB8-4B2A-8DFC-09333E053BF9}" srcId="{289D024C-BDFB-49B6-AA61-7EE4AD487129}" destId="{BB6454E0-D29E-460C-90AA-5791C3A43130}" srcOrd="0" destOrd="0" parTransId="{3EE76F28-A88E-43C0-BF8D-168A9D967AF2}" sibTransId="{3B5A7777-2962-4F7E-AA78-045EA569E662}"/>
    <dgm:cxn modelId="{60C77E76-674A-4BBB-9B72-65CF538492BA}" type="presOf" srcId="{BB6454E0-D29E-460C-90AA-5791C3A43130}" destId="{235ACCDE-5EDD-49DD-AEFA-6030E77A5918}" srcOrd="0" destOrd="0" presId="urn:microsoft.com/office/officeart/2005/8/layout/process4"/>
    <dgm:cxn modelId="{8558ACB9-44B1-49D3-A2D3-93C1DD049B55}" type="presOf" srcId="{289D024C-BDFB-49B6-AA61-7EE4AD487129}" destId="{90385D3E-5CD4-4D64-A9D2-D0BBB9651629}" srcOrd="1" destOrd="0" presId="urn:microsoft.com/office/officeart/2005/8/layout/process4"/>
    <dgm:cxn modelId="{4D56E0BC-0BED-4D14-8828-825A5E499591}" type="presOf" srcId="{FF932789-8ACC-4AD5-A4FA-E47DF852494A}" destId="{A59B05B8-2345-450D-A24C-9A61A62FD40D}" srcOrd="0" destOrd="0" presId="urn:microsoft.com/office/officeart/2005/8/layout/process4"/>
    <dgm:cxn modelId="{57C214D4-A180-43EC-A213-9684567C6136}" type="presOf" srcId="{19E9474F-8481-4576-BA64-19C0F893F55F}" destId="{B3CB2A17-A96C-4B0E-9112-3AE428785697}" srcOrd="0" destOrd="0" presId="urn:microsoft.com/office/officeart/2005/8/layout/process4"/>
    <dgm:cxn modelId="{6D9C69D4-4E1B-4782-8583-3F5681BD694D}" srcId="{FF932789-8ACC-4AD5-A4FA-E47DF852494A}" destId="{4D33F281-82F7-46B8-A753-6DDC09E3CDA7}" srcOrd="1" destOrd="0" parTransId="{A4FD858A-5A60-4CBF-BE57-484EAFADBE61}" sibTransId="{B68167D0-A537-4EB6-A9D7-A5D655057B93}"/>
    <dgm:cxn modelId="{455E82D8-D767-46C6-94E0-650F49D91E39}" type="presOf" srcId="{289D024C-BDFB-49B6-AA61-7EE4AD487129}" destId="{80866EE4-9EAF-41BA-B4C9-F79591AE04D6}" srcOrd="0" destOrd="0" presId="urn:microsoft.com/office/officeart/2005/8/layout/process4"/>
    <dgm:cxn modelId="{9EDA07DB-A901-4CFD-9214-89E86D1ADE8C}" type="presOf" srcId="{9526306B-70EA-4166-9E12-7FFBA58E1F3A}" destId="{BAFF4A3C-E309-4B08-9DB6-0BDF09C441E2}" srcOrd="0" destOrd="0" presId="urn:microsoft.com/office/officeart/2005/8/layout/process4"/>
    <dgm:cxn modelId="{2CCCF6E9-ECCE-47A8-AA9E-2C7943CE68CA}" type="presOf" srcId="{ADC4507B-F4B6-427E-8C9B-33C43F2A248C}" destId="{F56D8708-13F2-475B-89B9-64243B6A9960}" srcOrd="0" destOrd="0" presId="urn:microsoft.com/office/officeart/2005/8/layout/process4"/>
    <dgm:cxn modelId="{C1FC7AFF-E5C2-4650-B32C-4C2D86F1F8C5}" srcId="{289D024C-BDFB-49B6-AA61-7EE4AD487129}" destId="{19E9474F-8481-4576-BA64-19C0F893F55F}" srcOrd="1" destOrd="0" parTransId="{0025717D-8415-4648-9DA2-A8E81048707D}" sibTransId="{01EA1803-E95A-4E12-A3B7-1A756251A25C}"/>
    <dgm:cxn modelId="{992CE5F7-43B4-4BAE-8841-135E20BBDFDC}" type="presParOf" srcId="{BAFF4A3C-E309-4B08-9DB6-0BDF09C441E2}" destId="{7197BC4E-E969-4D13-A372-276D8AD8F420}" srcOrd="0" destOrd="0" presId="urn:microsoft.com/office/officeart/2005/8/layout/process4"/>
    <dgm:cxn modelId="{43A8139E-0D14-4386-B5EA-4F232FDD7BE0}" type="presParOf" srcId="{7197BC4E-E969-4D13-A372-276D8AD8F420}" destId="{A59B05B8-2345-450D-A24C-9A61A62FD40D}" srcOrd="0" destOrd="0" presId="urn:microsoft.com/office/officeart/2005/8/layout/process4"/>
    <dgm:cxn modelId="{18D142AE-4CCC-4DDE-B46F-42CBDFDD9289}" type="presParOf" srcId="{7197BC4E-E969-4D13-A372-276D8AD8F420}" destId="{D2E9FFA6-EC2E-417E-9FB5-BBCF4589A78B}" srcOrd="1" destOrd="0" presId="urn:microsoft.com/office/officeart/2005/8/layout/process4"/>
    <dgm:cxn modelId="{AAEF1A9A-1148-4C54-B936-D3A4BFD1C1F4}" type="presParOf" srcId="{7197BC4E-E969-4D13-A372-276D8AD8F420}" destId="{61314AF1-E76A-483D-B353-C65E7C5B9B95}" srcOrd="2" destOrd="0" presId="urn:microsoft.com/office/officeart/2005/8/layout/process4"/>
    <dgm:cxn modelId="{0D74FA85-31FD-48D7-908F-9610BCDBC9FC}" type="presParOf" srcId="{61314AF1-E76A-483D-B353-C65E7C5B9B95}" destId="{F56D8708-13F2-475B-89B9-64243B6A9960}" srcOrd="0" destOrd="0" presId="urn:microsoft.com/office/officeart/2005/8/layout/process4"/>
    <dgm:cxn modelId="{20E89280-7933-431B-8675-13A926DC5BEB}" type="presParOf" srcId="{61314AF1-E76A-483D-B353-C65E7C5B9B95}" destId="{86603186-7630-4013-AA68-1C1A15841EC2}" srcOrd="1" destOrd="0" presId="urn:microsoft.com/office/officeart/2005/8/layout/process4"/>
    <dgm:cxn modelId="{8BBE1C15-DC11-4057-917E-CDE13A95B988}" type="presParOf" srcId="{BAFF4A3C-E309-4B08-9DB6-0BDF09C441E2}" destId="{264EAEAC-8ABC-41A2-A3C9-2097E3CC1E55}" srcOrd="1" destOrd="0" presId="urn:microsoft.com/office/officeart/2005/8/layout/process4"/>
    <dgm:cxn modelId="{F0AE17A1-5583-4596-90D2-2ABF1EE0EA79}" type="presParOf" srcId="{BAFF4A3C-E309-4B08-9DB6-0BDF09C441E2}" destId="{B34E42A8-30A1-4415-9274-F4345E4926CF}" srcOrd="2" destOrd="0" presId="urn:microsoft.com/office/officeart/2005/8/layout/process4"/>
    <dgm:cxn modelId="{15043156-9AB3-45F0-B734-CFFCFF906E17}" type="presParOf" srcId="{B34E42A8-30A1-4415-9274-F4345E4926CF}" destId="{80866EE4-9EAF-41BA-B4C9-F79591AE04D6}" srcOrd="0" destOrd="0" presId="urn:microsoft.com/office/officeart/2005/8/layout/process4"/>
    <dgm:cxn modelId="{840BE206-29C1-43D4-8D27-A7D93E67B66D}" type="presParOf" srcId="{B34E42A8-30A1-4415-9274-F4345E4926CF}" destId="{90385D3E-5CD4-4D64-A9D2-D0BBB9651629}" srcOrd="1" destOrd="0" presId="urn:microsoft.com/office/officeart/2005/8/layout/process4"/>
    <dgm:cxn modelId="{22669602-AD87-4D12-A1D7-B73C745CFEA7}" type="presParOf" srcId="{B34E42A8-30A1-4415-9274-F4345E4926CF}" destId="{DB23E89A-584B-48F8-A140-FC53E4679F98}" srcOrd="2" destOrd="0" presId="urn:microsoft.com/office/officeart/2005/8/layout/process4"/>
    <dgm:cxn modelId="{90A4BEA1-BA8A-4C9A-8DED-899755009C04}" type="presParOf" srcId="{DB23E89A-584B-48F8-A140-FC53E4679F98}" destId="{235ACCDE-5EDD-49DD-AEFA-6030E77A5918}" srcOrd="0" destOrd="0" presId="urn:microsoft.com/office/officeart/2005/8/layout/process4"/>
    <dgm:cxn modelId="{67055169-481B-4385-9221-009FAA137438}" type="presParOf" srcId="{DB23E89A-584B-48F8-A140-FC53E4679F98}" destId="{B3CB2A17-A96C-4B0E-9112-3AE428785697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9472AB-357B-450B-952D-DE17B98ACB7E}" type="doc">
      <dgm:prSet loTypeId="urn:microsoft.com/office/officeart/2005/8/layout/process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it-IT"/>
        </a:p>
      </dgm:t>
    </dgm:pt>
    <dgm:pt modelId="{974E261C-687C-4E94-B79E-475655FFB1E7}">
      <dgm:prSet phldrT="[Testo]" custT="1"/>
      <dgm:spPr>
        <a:xfrm rot="10800000">
          <a:off x="0" y="0"/>
          <a:ext cx="6743700" cy="2178385"/>
        </a:xfrm>
        <a:prstGeom prst="upArrowCallout">
          <a:avLst/>
        </a:prstGeom>
      </dgm:spPr>
      <dgm:t>
        <a:bodyPr/>
        <a:lstStyle/>
        <a:p>
          <a:pPr>
            <a:buNone/>
          </a:pPr>
          <a:r>
            <a:rPr lang="it-IT" sz="2100" dirty="0">
              <a:latin typeface="Rockwell" panose="02060603020205020403"/>
              <a:ea typeface="+mn-ea"/>
              <a:cs typeface="+mn-cs"/>
            </a:rPr>
            <a:t>Creare un linguaggio condiviso che riduce rischio</a:t>
          </a:r>
        </a:p>
      </dgm:t>
    </dgm:pt>
    <dgm:pt modelId="{8D41D070-7F19-436E-AABD-5D19E4BEFDF6}" type="parTrans" cxnId="{42D0F394-70BC-4E4C-ADE2-E736FDB44E25}">
      <dgm:prSet/>
      <dgm:spPr/>
      <dgm:t>
        <a:bodyPr/>
        <a:lstStyle/>
        <a:p>
          <a:endParaRPr lang="it-IT"/>
        </a:p>
      </dgm:t>
    </dgm:pt>
    <dgm:pt modelId="{05671B9F-DA0F-4F42-A1FE-A6C55DDA68B9}" type="sibTrans" cxnId="{42D0F394-70BC-4E4C-ADE2-E736FDB44E25}">
      <dgm:prSet/>
      <dgm:spPr/>
      <dgm:t>
        <a:bodyPr/>
        <a:lstStyle/>
        <a:p>
          <a:endParaRPr lang="it-IT"/>
        </a:p>
      </dgm:t>
    </dgm:pt>
    <dgm:pt modelId="{5C91B1F2-E527-4D66-841C-605EC647AC5A}">
      <dgm:prSet phldrT="[Testo]"/>
      <dgm:spPr>
        <a:xfrm>
          <a:off x="0" y="766226"/>
          <a:ext cx="3371849" cy="651337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it-IT" dirty="0">
              <a:solidFill>
                <a:srgbClr val="002060"/>
              </a:solidFill>
              <a:latin typeface="Rockwell" panose="02060603020205020403"/>
              <a:ea typeface="+mn-ea"/>
              <a:cs typeface="+mn-cs"/>
            </a:rPr>
            <a:t>Di dare stesso nome a cose diverse</a:t>
          </a:r>
        </a:p>
      </dgm:t>
    </dgm:pt>
    <dgm:pt modelId="{E403DB0E-5D34-4AD7-8699-F5DDAE84A788}" type="parTrans" cxnId="{266E064F-944D-42CD-AF31-10A936230460}">
      <dgm:prSet/>
      <dgm:spPr/>
      <dgm:t>
        <a:bodyPr/>
        <a:lstStyle/>
        <a:p>
          <a:endParaRPr lang="it-IT"/>
        </a:p>
      </dgm:t>
    </dgm:pt>
    <dgm:pt modelId="{ABE18EFE-DAFC-4775-84D3-737D45460129}" type="sibTrans" cxnId="{266E064F-944D-42CD-AF31-10A936230460}">
      <dgm:prSet/>
      <dgm:spPr/>
      <dgm:t>
        <a:bodyPr/>
        <a:lstStyle/>
        <a:p>
          <a:endParaRPr lang="it-IT"/>
        </a:p>
      </dgm:t>
    </dgm:pt>
    <dgm:pt modelId="{BB1FCA88-3579-4E88-BC6A-6E8004E5F1EC}">
      <dgm:prSet phldrT="[Testo]"/>
      <dgm:spPr>
        <a:xfrm>
          <a:off x="0" y="2158752"/>
          <a:ext cx="6743700" cy="1416375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it-IT" dirty="0">
              <a:latin typeface="Rockwell" panose="02060603020205020403"/>
              <a:ea typeface="+mn-ea"/>
              <a:cs typeface="+mn-cs"/>
            </a:rPr>
            <a:t>Eliminare la visione di parte e la frammentazione delle azioni che generano</a:t>
          </a:r>
        </a:p>
      </dgm:t>
    </dgm:pt>
    <dgm:pt modelId="{E28BDA1F-94B9-4AB4-8F23-6D2AD0766206}" type="parTrans" cxnId="{7048AA35-97AD-4D12-89CD-0E1D0B190DE7}">
      <dgm:prSet/>
      <dgm:spPr/>
      <dgm:t>
        <a:bodyPr/>
        <a:lstStyle/>
        <a:p>
          <a:endParaRPr lang="it-IT"/>
        </a:p>
      </dgm:t>
    </dgm:pt>
    <dgm:pt modelId="{F5C9FD06-444E-42F3-85B9-324FAA7134DF}" type="sibTrans" cxnId="{7048AA35-97AD-4D12-89CD-0E1D0B190DE7}">
      <dgm:prSet/>
      <dgm:spPr/>
      <dgm:t>
        <a:bodyPr/>
        <a:lstStyle/>
        <a:p>
          <a:endParaRPr lang="it-IT"/>
        </a:p>
      </dgm:t>
    </dgm:pt>
    <dgm:pt modelId="{A9B2279D-9D11-4B39-87AD-8229E08DB19A}">
      <dgm:prSet phldrT="[Testo]"/>
      <dgm:spPr>
        <a:xfrm>
          <a:off x="0" y="2895267"/>
          <a:ext cx="3371849" cy="651532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it-IT" dirty="0">
              <a:solidFill>
                <a:srgbClr val="002060"/>
              </a:solidFill>
              <a:latin typeface="Rockwell" panose="02060603020205020403"/>
              <a:ea typeface="+mn-ea"/>
              <a:cs typeface="+mn-cs"/>
            </a:rPr>
            <a:t>Dispersione di energia e del surplus derivante dalla relazione</a:t>
          </a:r>
        </a:p>
      </dgm:t>
    </dgm:pt>
    <dgm:pt modelId="{72921203-CC6C-4E40-87B4-CE0E9437F361}" type="parTrans" cxnId="{50E40796-D3A9-44E8-AAF5-82A701C3D9CB}">
      <dgm:prSet/>
      <dgm:spPr/>
      <dgm:t>
        <a:bodyPr/>
        <a:lstStyle/>
        <a:p>
          <a:endParaRPr lang="it-IT"/>
        </a:p>
      </dgm:t>
    </dgm:pt>
    <dgm:pt modelId="{716C5D38-BBB6-4AB3-BB21-CC6B8DFC47F3}" type="sibTrans" cxnId="{50E40796-D3A9-44E8-AAF5-82A701C3D9CB}">
      <dgm:prSet/>
      <dgm:spPr/>
      <dgm:t>
        <a:bodyPr/>
        <a:lstStyle/>
        <a:p>
          <a:endParaRPr lang="it-IT"/>
        </a:p>
      </dgm:t>
    </dgm:pt>
    <dgm:pt modelId="{64FFDA69-B98B-4E6F-9109-F74578D402B9}">
      <dgm:prSet phldrT="[Testo]"/>
      <dgm:spPr>
        <a:xfrm>
          <a:off x="3371850" y="2895267"/>
          <a:ext cx="3371849" cy="651532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it-IT" dirty="0">
              <a:solidFill>
                <a:srgbClr val="002060"/>
              </a:solidFill>
              <a:latin typeface="Rockwell" panose="02060603020205020403"/>
              <a:ea typeface="+mn-ea"/>
              <a:cs typeface="+mn-cs"/>
            </a:rPr>
            <a:t>Aumento delle asimmetrie informativa</a:t>
          </a:r>
        </a:p>
      </dgm:t>
    </dgm:pt>
    <dgm:pt modelId="{F10220FF-BDDE-4EFE-8AAD-0AF809B1D563}" type="parTrans" cxnId="{B12513DD-1A3B-49BA-B3F5-809EF21EBC4A}">
      <dgm:prSet/>
      <dgm:spPr/>
      <dgm:t>
        <a:bodyPr/>
        <a:lstStyle/>
        <a:p>
          <a:endParaRPr lang="it-IT"/>
        </a:p>
      </dgm:t>
    </dgm:pt>
    <dgm:pt modelId="{85392F2C-EC6F-490C-8C42-5C80EF72C7F8}" type="sibTrans" cxnId="{B12513DD-1A3B-49BA-B3F5-809EF21EBC4A}">
      <dgm:prSet/>
      <dgm:spPr/>
      <dgm:t>
        <a:bodyPr/>
        <a:lstStyle/>
        <a:p>
          <a:endParaRPr lang="it-IT"/>
        </a:p>
      </dgm:t>
    </dgm:pt>
    <dgm:pt modelId="{C4F8CDA9-F76F-4445-B22E-3A9F86F61B6F}">
      <dgm:prSet phldrT="[Testo]"/>
      <dgm:spPr>
        <a:xfrm>
          <a:off x="3371850" y="766226"/>
          <a:ext cx="3371849" cy="651337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it-IT" dirty="0">
              <a:solidFill>
                <a:srgbClr val="002060"/>
              </a:solidFill>
              <a:latin typeface="Rockwell" panose="02060603020205020403"/>
              <a:ea typeface="+mn-ea"/>
              <a:cs typeface="+mn-cs"/>
            </a:rPr>
            <a:t>Di dare nomi diverse a cose uguali</a:t>
          </a:r>
        </a:p>
      </dgm:t>
    </dgm:pt>
    <dgm:pt modelId="{A8524038-ADAA-4256-AF82-52FC48D7C601}" type="parTrans" cxnId="{511FB526-F20A-4220-8358-80CB002FFD8D}">
      <dgm:prSet/>
      <dgm:spPr/>
      <dgm:t>
        <a:bodyPr/>
        <a:lstStyle/>
        <a:p>
          <a:endParaRPr lang="it-IT"/>
        </a:p>
      </dgm:t>
    </dgm:pt>
    <dgm:pt modelId="{41B956F8-C2B4-4416-91B8-60D5C6A25284}" type="sibTrans" cxnId="{511FB526-F20A-4220-8358-80CB002FFD8D}">
      <dgm:prSet/>
      <dgm:spPr/>
      <dgm:t>
        <a:bodyPr/>
        <a:lstStyle/>
        <a:p>
          <a:endParaRPr lang="it-IT"/>
        </a:p>
      </dgm:t>
    </dgm:pt>
    <dgm:pt modelId="{19ECCA4D-3690-49F1-922F-8F6BB16554BA}" type="pres">
      <dgm:prSet presAssocID="{989472AB-357B-450B-952D-DE17B98ACB7E}" presName="Name0" presStyleCnt="0">
        <dgm:presLayoutVars>
          <dgm:dir/>
          <dgm:animLvl val="lvl"/>
          <dgm:resizeHandles val="exact"/>
        </dgm:presLayoutVars>
      </dgm:prSet>
      <dgm:spPr/>
    </dgm:pt>
    <dgm:pt modelId="{91898DE8-656E-4065-9929-794CDA3415B9}" type="pres">
      <dgm:prSet presAssocID="{BB1FCA88-3579-4E88-BC6A-6E8004E5F1EC}" presName="boxAndChildren" presStyleCnt="0"/>
      <dgm:spPr/>
    </dgm:pt>
    <dgm:pt modelId="{052B2807-0CDE-46CF-B769-757C076F7139}" type="pres">
      <dgm:prSet presAssocID="{BB1FCA88-3579-4E88-BC6A-6E8004E5F1EC}" presName="parentTextBox" presStyleLbl="node1" presStyleIdx="0" presStyleCnt="2"/>
      <dgm:spPr/>
    </dgm:pt>
    <dgm:pt modelId="{75C5C958-0FCB-4E79-9588-13BD0406AA67}" type="pres">
      <dgm:prSet presAssocID="{BB1FCA88-3579-4E88-BC6A-6E8004E5F1EC}" presName="entireBox" presStyleLbl="node1" presStyleIdx="0" presStyleCnt="2"/>
      <dgm:spPr/>
    </dgm:pt>
    <dgm:pt modelId="{A242B154-ED69-488F-AD4B-192C483DF27C}" type="pres">
      <dgm:prSet presAssocID="{BB1FCA88-3579-4E88-BC6A-6E8004E5F1EC}" presName="descendantBox" presStyleCnt="0"/>
      <dgm:spPr/>
    </dgm:pt>
    <dgm:pt modelId="{44631D97-7DA1-4A0A-980C-D95F0C15DE07}" type="pres">
      <dgm:prSet presAssocID="{A9B2279D-9D11-4B39-87AD-8229E08DB19A}" presName="childTextBox" presStyleLbl="fgAccFollowNode1" presStyleIdx="0" presStyleCnt="4">
        <dgm:presLayoutVars>
          <dgm:bulletEnabled val="1"/>
        </dgm:presLayoutVars>
      </dgm:prSet>
      <dgm:spPr/>
    </dgm:pt>
    <dgm:pt modelId="{69B1F89A-125B-41B9-B33A-8F94477E67D5}" type="pres">
      <dgm:prSet presAssocID="{64FFDA69-B98B-4E6F-9109-F74578D402B9}" presName="childTextBox" presStyleLbl="fgAccFollowNode1" presStyleIdx="1" presStyleCnt="4">
        <dgm:presLayoutVars>
          <dgm:bulletEnabled val="1"/>
        </dgm:presLayoutVars>
      </dgm:prSet>
      <dgm:spPr/>
    </dgm:pt>
    <dgm:pt modelId="{45D9C798-F9DD-4F39-8F21-0EC20DA70181}" type="pres">
      <dgm:prSet presAssocID="{05671B9F-DA0F-4F42-A1FE-A6C55DDA68B9}" presName="sp" presStyleCnt="0"/>
      <dgm:spPr/>
    </dgm:pt>
    <dgm:pt modelId="{19721330-FFFC-4B99-BFDB-B355C49F64E9}" type="pres">
      <dgm:prSet presAssocID="{974E261C-687C-4E94-B79E-475655FFB1E7}" presName="arrowAndChildren" presStyleCnt="0"/>
      <dgm:spPr/>
    </dgm:pt>
    <dgm:pt modelId="{7D1A29E5-D1A6-434A-B334-281CE5D2C975}" type="pres">
      <dgm:prSet presAssocID="{974E261C-687C-4E94-B79E-475655FFB1E7}" presName="parentTextArrow" presStyleLbl="node1" presStyleIdx="0" presStyleCnt="2"/>
      <dgm:spPr/>
    </dgm:pt>
    <dgm:pt modelId="{FDADCC9A-D5FE-4E74-9AD3-F596C86A7588}" type="pres">
      <dgm:prSet presAssocID="{974E261C-687C-4E94-B79E-475655FFB1E7}" presName="arrow" presStyleLbl="node1" presStyleIdx="1" presStyleCnt="2" custLinFactNeighborX="-1095" custLinFactNeighborY="-12303"/>
      <dgm:spPr/>
    </dgm:pt>
    <dgm:pt modelId="{911B0E4C-C803-4130-9D71-49583AE5A8AE}" type="pres">
      <dgm:prSet presAssocID="{974E261C-687C-4E94-B79E-475655FFB1E7}" presName="descendantArrow" presStyleCnt="0"/>
      <dgm:spPr/>
    </dgm:pt>
    <dgm:pt modelId="{A3B1CC6C-0E40-466E-8314-E835CD816312}" type="pres">
      <dgm:prSet presAssocID="{5C91B1F2-E527-4D66-841C-605EC647AC5A}" presName="childTextArrow" presStyleLbl="fgAccFollowNode1" presStyleIdx="2" presStyleCnt="4">
        <dgm:presLayoutVars>
          <dgm:bulletEnabled val="1"/>
        </dgm:presLayoutVars>
      </dgm:prSet>
      <dgm:spPr/>
    </dgm:pt>
    <dgm:pt modelId="{084D33F3-C0EE-44A3-B1E8-57F7A00B58EB}" type="pres">
      <dgm:prSet presAssocID="{C4F8CDA9-F76F-4445-B22E-3A9F86F61B6F}" presName="childTextArrow" presStyleLbl="fgAccFollowNode1" presStyleIdx="3" presStyleCnt="4">
        <dgm:presLayoutVars>
          <dgm:bulletEnabled val="1"/>
        </dgm:presLayoutVars>
      </dgm:prSet>
      <dgm:spPr/>
    </dgm:pt>
  </dgm:ptLst>
  <dgm:cxnLst>
    <dgm:cxn modelId="{E0749818-D208-4792-A84E-4C3FD0C04786}" type="presOf" srcId="{5C91B1F2-E527-4D66-841C-605EC647AC5A}" destId="{A3B1CC6C-0E40-466E-8314-E835CD816312}" srcOrd="0" destOrd="0" presId="urn:microsoft.com/office/officeart/2005/8/layout/process4"/>
    <dgm:cxn modelId="{A5E76F26-9294-45C9-B2D7-CD85650831FB}" type="presOf" srcId="{974E261C-687C-4E94-B79E-475655FFB1E7}" destId="{FDADCC9A-D5FE-4E74-9AD3-F596C86A7588}" srcOrd="1" destOrd="0" presId="urn:microsoft.com/office/officeart/2005/8/layout/process4"/>
    <dgm:cxn modelId="{511FB526-F20A-4220-8358-80CB002FFD8D}" srcId="{974E261C-687C-4E94-B79E-475655FFB1E7}" destId="{C4F8CDA9-F76F-4445-B22E-3A9F86F61B6F}" srcOrd="1" destOrd="0" parTransId="{A8524038-ADAA-4256-AF82-52FC48D7C601}" sibTransId="{41B956F8-C2B4-4416-91B8-60D5C6A25284}"/>
    <dgm:cxn modelId="{7048AA35-97AD-4D12-89CD-0E1D0B190DE7}" srcId="{989472AB-357B-450B-952D-DE17B98ACB7E}" destId="{BB1FCA88-3579-4E88-BC6A-6E8004E5F1EC}" srcOrd="1" destOrd="0" parTransId="{E28BDA1F-94B9-4AB4-8F23-6D2AD0766206}" sibTransId="{F5C9FD06-444E-42F3-85B9-324FAA7134DF}"/>
    <dgm:cxn modelId="{A4984761-08BC-40CB-AE13-1187DE91947D}" type="presOf" srcId="{64FFDA69-B98B-4E6F-9109-F74578D402B9}" destId="{69B1F89A-125B-41B9-B33A-8F94477E67D5}" srcOrd="0" destOrd="0" presId="urn:microsoft.com/office/officeart/2005/8/layout/process4"/>
    <dgm:cxn modelId="{437A844A-8540-4D42-B45D-E2D80943B4D9}" type="presOf" srcId="{A9B2279D-9D11-4B39-87AD-8229E08DB19A}" destId="{44631D97-7DA1-4A0A-980C-D95F0C15DE07}" srcOrd="0" destOrd="0" presId="urn:microsoft.com/office/officeart/2005/8/layout/process4"/>
    <dgm:cxn modelId="{A4A47B4D-26EB-4084-8201-B2C25DC19DBB}" type="presOf" srcId="{BB1FCA88-3579-4E88-BC6A-6E8004E5F1EC}" destId="{75C5C958-0FCB-4E79-9588-13BD0406AA67}" srcOrd="1" destOrd="0" presId="urn:microsoft.com/office/officeart/2005/8/layout/process4"/>
    <dgm:cxn modelId="{266E064F-944D-42CD-AF31-10A936230460}" srcId="{974E261C-687C-4E94-B79E-475655FFB1E7}" destId="{5C91B1F2-E527-4D66-841C-605EC647AC5A}" srcOrd="0" destOrd="0" parTransId="{E403DB0E-5D34-4AD7-8699-F5DDAE84A788}" sibTransId="{ABE18EFE-DAFC-4775-84D3-737D45460129}"/>
    <dgm:cxn modelId="{42D0F394-70BC-4E4C-ADE2-E736FDB44E25}" srcId="{989472AB-357B-450B-952D-DE17B98ACB7E}" destId="{974E261C-687C-4E94-B79E-475655FFB1E7}" srcOrd="0" destOrd="0" parTransId="{8D41D070-7F19-436E-AABD-5D19E4BEFDF6}" sibTransId="{05671B9F-DA0F-4F42-A1FE-A6C55DDA68B9}"/>
    <dgm:cxn modelId="{50E40796-D3A9-44E8-AAF5-82A701C3D9CB}" srcId="{BB1FCA88-3579-4E88-BC6A-6E8004E5F1EC}" destId="{A9B2279D-9D11-4B39-87AD-8229E08DB19A}" srcOrd="0" destOrd="0" parTransId="{72921203-CC6C-4E40-87B4-CE0E9437F361}" sibTransId="{716C5D38-BBB6-4AB3-BB21-CC6B8DFC47F3}"/>
    <dgm:cxn modelId="{C60B3597-F10D-455D-AF42-0637A191B59A}" type="presOf" srcId="{BB1FCA88-3579-4E88-BC6A-6E8004E5F1EC}" destId="{052B2807-0CDE-46CF-B769-757C076F7139}" srcOrd="0" destOrd="0" presId="urn:microsoft.com/office/officeart/2005/8/layout/process4"/>
    <dgm:cxn modelId="{B12513DD-1A3B-49BA-B3F5-809EF21EBC4A}" srcId="{BB1FCA88-3579-4E88-BC6A-6E8004E5F1EC}" destId="{64FFDA69-B98B-4E6F-9109-F74578D402B9}" srcOrd="1" destOrd="0" parTransId="{F10220FF-BDDE-4EFE-8AAD-0AF809B1D563}" sibTransId="{85392F2C-EC6F-490C-8C42-5C80EF72C7F8}"/>
    <dgm:cxn modelId="{6311C1EA-8A1B-4C40-81F2-BF055AED70F4}" type="presOf" srcId="{989472AB-357B-450B-952D-DE17B98ACB7E}" destId="{19ECCA4D-3690-49F1-922F-8F6BB16554BA}" srcOrd="0" destOrd="0" presId="urn:microsoft.com/office/officeart/2005/8/layout/process4"/>
    <dgm:cxn modelId="{55DBB0EC-84BB-4118-B19A-EF9EC293D000}" type="presOf" srcId="{974E261C-687C-4E94-B79E-475655FFB1E7}" destId="{7D1A29E5-D1A6-434A-B334-281CE5D2C975}" srcOrd="0" destOrd="0" presId="urn:microsoft.com/office/officeart/2005/8/layout/process4"/>
    <dgm:cxn modelId="{7BB62BF8-8513-4568-918E-B609C84D5031}" type="presOf" srcId="{C4F8CDA9-F76F-4445-B22E-3A9F86F61B6F}" destId="{084D33F3-C0EE-44A3-B1E8-57F7A00B58EB}" srcOrd="0" destOrd="0" presId="urn:microsoft.com/office/officeart/2005/8/layout/process4"/>
    <dgm:cxn modelId="{39CB7EB0-38AD-40B1-B7B8-491830967C87}" type="presParOf" srcId="{19ECCA4D-3690-49F1-922F-8F6BB16554BA}" destId="{91898DE8-656E-4065-9929-794CDA3415B9}" srcOrd="0" destOrd="0" presId="urn:microsoft.com/office/officeart/2005/8/layout/process4"/>
    <dgm:cxn modelId="{4C7A8E08-D803-4761-AA2B-F0299924B420}" type="presParOf" srcId="{91898DE8-656E-4065-9929-794CDA3415B9}" destId="{052B2807-0CDE-46CF-B769-757C076F7139}" srcOrd="0" destOrd="0" presId="urn:microsoft.com/office/officeart/2005/8/layout/process4"/>
    <dgm:cxn modelId="{C39D53FF-0DAA-442E-A274-331390335625}" type="presParOf" srcId="{91898DE8-656E-4065-9929-794CDA3415B9}" destId="{75C5C958-0FCB-4E79-9588-13BD0406AA67}" srcOrd="1" destOrd="0" presId="urn:microsoft.com/office/officeart/2005/8/layout/process4"/>
    <dgm:cxn modelId="{12CFF5CD-CB7A-4F80-9F64-9F2BB1F4B097}" type="presParOf" srcId="{91898DE8-656E-4065-9929-794CDA3415B9}" destId="{A242B154-ED69-488F-AD4B-192C483DF27C}" srcOrd="2" destOrd="0" presId="urn:microsoft.com/office/officeart/2005/8/layout/process4"/>
    <dgm:cxn modelId="{F26C39C9-9668-402E-9EF7-CFF6C44AB3A3}" type="presParOf" srcId="{A242B154-ED69-488F-AD4B-192C483DF27C}" destId="{44631D97-7DA1-4A0A-980C-D95F0C15DE07}" srcOrd="0" destOrd="0" presId="urn:microsoft.com/office/officeart/2005/8/layout/process4"/>
    <dgm:cxn modelId="{12D0451B-6EAA-460B-9BC0-21C9EA7162B2}" type="presParOf" srcId="{A242B154-ED69-488F-AD4B-192C483DF27C}" destId="{69B1F89A-125B-41B9-B33A-8F94477E67D5}" srcOrd="1" destOrd="0" presId="urn:microsoft.com/office/officeart/2005/8/layout/process4"/>
    <dgm:cxn modelId="{5E73A153-B0A4-474A-8E97-678836C4BF2D}" type="presParOf" srcId="{19ECCA4D-3690-49F1-922F-8F6BB16554BA}" destId="{45D9C798-F9DD-4F39-8F21-0EC20DA70181}" srcOrd="1" destOrd="0" presId="urn:microsoft.com/office/officeart/2005/8/layout/process4"/>
    <dgm:cxn modelId="{845199D9-BE41-46F2-8A3D-102A7B432E93}" type="presParOf" srcId="{19ECCA4D-3690-49F1-922F-8F6BB16554BA}" destId="{19721330-FFFC-4B99-BFDB-B355C49F64E9}" srcOrd="2" destOrd="0" presId="urn:microsoft.com/office/officeart/2005/8/layout/process4"/>
    <dgm:cxn modelId="{8595B44E-A134-4EAC-A365-6B6A00860A12}" type="presParOf" srcId="{19721330-FFFC-4B99-BFDB-B355C49F64E9}" destId="{7D1A29E5-D1A6-434A-B334-281CE5D2C975}" srcOrd="0" destOrd="0" presId="urn:microsoft.com/office/officeart/2005/8/layout/process4"/>
    <dgm:cxn modelId="{CEAB40A6-4F6E-482D-99A2-A0CC1FFFA598}" type="presParOf" srcId="{19721330-FFFC-4B99-BFDB-B355C49F64E9}" destId="{FDADCC9A-D5FE-4E74-9AD3-F596C86A7588}" srcOrd="1" destOrd="0" presId="urn:microsoft.com/office/officeart/2005/8/layout/process4"/>
    <dgm:cxn modelId="{4FF1F70D-42DC-4B40-9645-890FD8047107}" type="presParOf" srcId="{19721330-FFFC-4B99-BFDB-B355C49F64E9}" destId="{911B0E4C-C803-4130-9D71-49583AE5A8AE}" srcOrd="2" destOrd="0" presId="urn:microsoft.com/office/officeart/2005/8/layout/process4"/>
    <dgm:cxn modelId="{6E9364C3-5FF7-4CBE-A665-D56EC25FBDF0}" type="presParOf" srcId="{911B0E4C-C803-4130-9D71-49583AE5A8AE}" destId="{A3B1CC6C-0E40-466E-8314-E835CD816312}" srcOrd="0" destOrd="0" presId="urn:microsoft.com/office/officeart/2005/8/layout/process4"/>
    <dgm:cxn modelId="{D6DBCCC1-BBBF-4BC4-BDC9-A8EDCC11A947}" type="presParOf" srcId="{911B0E4C-C803-4130-9D71-49583AE5A8AE}" destId="{084D33F3-C0EE-44A3-B1E8-57F7A00B58EB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E9FFA6-EC2E-417E-9FB5-BBCF4589A78B}">
      <dsp:nvSpPr>
        <dsp:cNvPr id="0" name=""/>
        <dsp:cNvSpPr/>
      </dsp:nvSpPr>
      <dsp:spPr>
        <a:xfrm>
          <a:off x="0" y="3010757"/>
          <a:ext cx="9900440" cy="19753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solidFill>
                <a:srgbClr val="002060"/>
              </a:solidFill>
            </a:rPr>
            <a:t>Mancanza di indicatori condivisi sulla sostenibilità delle Buone Pratiche</a:t>
          </a:r>
        </a:p>
      </dsp:txBody>
      <dsp:txXfrm>
        <a:off x="0" y="3010757"/>
        <a:ext cx="9900440" cy="1066706"/>
      </dsp:txXfrm>
    </dsp:sp>
    <dsp:sp modelId="{F56D8708-13F2-475B-89B9-64243B6A9960}">
      <dsp:nvSpPr>
        <dsp:cNvPr id="0" name=""/>
        <dsp:cNvSpPr/>
      </dsp:nvSpPr>
      <dsp:spPr>
        <a:xfrm>
          <a:off x="0" y="4037955"/>
          <a:ext cx="4950220" cy="90867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chemeClr val="accent2">
                  <a:lumMod val="75000"/>
                </a:schemeClr>
              </a:solidFill>
            </a:rPr>
            <a:t>Mancanza di collegamento tra DSC e Sviluppo Sostenibile</a:t>
          </a:r>
        </a:p>
      </dsp:txBody>
      <dsp:txXfrm>
        <a:off x="0" y="4037955"/>
        <a:ext cx="4950220" cy="908675"/>
      </dsp:txXfrm>
    </dsp:sp>
    <dsp:sp modelId="{86603186-7630-4013-AA68-1C1A15841EC2}">
      <dsp:nvSpPr>
        <dsp:cNvPr id="0" name=""/>
        <dsp:cNvSpPr/>
      </dsp:nvSpPr>
      <dsp:spPr>
        <a:xfrm>
          <a:off x="4950220" y="4037955"/>
          <a:ext cx="4950220" cy="90867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chemeClr val="accent2">
                  <a:lumMod val="75000"/>
                </a:schemeClr>
              </a:solidFill>
            </a:rPr>
            <a:t>Contesto di lavoro dignitoso «fluido» che necessita di modelli solidi</a:t>
          </a:r>
        </a:p>
      </dsp:txBody>
      <dsp:txXfrm>
        <a:off x="4950220" y="4037955"/>
        <a:ext cx="4950220" cy="908675"/>
      </dsp:txXfrm>
    </dsp:sp>
    <dsp:sp modelId="{90385D3E-5CD4-4D64-A9D2-D0BBB9651629}">
      <dsp:nvSpPr>
        <dsp:cNvPr id="0" name=""/>
        <dsp:cNvSpPr/>
      </dsp:nvSpPr>
      <dsp:spPr>
        <a:xfrm rot="10800000">
          <a:off x="0" y="14310"/>
          <a:ext cx="9900440" cy="303813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solidFill>
                <a:srgbClr val="002060"/>
              </a:solidFill>
            </a:rPr>
            <a:t>Necessità di fare Rete</a:t>
          </a:r>
        </a:p>
      </dsp:txBody>
      <dsp:txXfrm rot="-10800000">
        <a:off x="0" y="14310"/>
        <a:ext cx="9900440" cy="1066386"/>
      </dsp:txXfrm>
    </dsp:sp>
    <dsp:sp modelId="{235ACCDE-5EDD-49DD-AEFA-6030E77A5918}">
      <dsp:nvSpPr>
        <dsp:cNvPr id="0" name=""/>
        <dsp:cNvSpPr/>
      </dsp:nvSpPr>
      <dsp:spPr>
        <a:xfrm>
          <a:off x="0" y="1068635"/>
          <a:ext cx="4950220" cy="90840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chemeClr val="accent2">
                  <a:lumMod val="75000"/>
                </a:schemeClr>
              </a:solidFill>
            </a:rPr>
            <a:t>Frammentazione alta (mancano strumenti e metodologie comuni)</a:t>
          </a:r>
        </a:p>
      </dsp:txBody>
      <dsp:txXfrm>
        <a:off x="0" y="1068635"/>
        <a:ext cx="4950220" cy="908403"/>
      </dsp:txXfrm>
    </dsp:sp>
    <dsp:sp modelId="{B3CB2A17-A96C-4B0E-9112-3AE428785697}">
      <dsp:nvSpPr>
        <dsp:cNvPr id="0" name=""/>
        <dsp:cNvSpPr/>
      </dsp:nvSpPr>
      <dsp:spPr>
        <a:xfrm>
          <a:off x="4950220" y="1068635"/>
          <a:ext cx="4950220" cy="90840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chemeClr val="accent2">
                  <a:lumMod val="75000"/>
                </a:schemeClr>
              </a:solidFill>
            </a:rPr>
            <a:t>Ruolo del PSL e della Diocesi come punto di partenza</a:t>
          </a:r>
        </a:p>
      </dsp:txBody>
      <dsp:txXfrm>
        <a:off x="4950220" y="1068635"/>
        <a:ext cx="4950220" cy="9084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C5C958-0FCB-4E79-9588-13BD0406AA67}">
      <dsp:nvSpPr>
        <dsp:cNvPr id="0" name=""/>
        <dsp:cNvSpPr/>
      </dsp:nvSpPr>
      <dsp:spPr>
        <a:xfrm>
          <a:off x="0" y="1666886"/>
          <a:ext cx="9841077" cy="109365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>
              <a:latin typeface="Rockwell" panose="02060603020205020403"/>
              <a:ea typeface="+mn-ea"/>
              <a:cs typeface="+mn-cs"/>
            </a:rPr>
            <a:t>Eliminare la visione di parte e la frammentazione delle azioni che generano</a:t>
          </a:r>
        </a:p>
      </dsp:txBody>
      <dsp:txXfrm>
        <a:off x="0" y="1666886"/>
        <a:ext cx="9841077" cy="590575"/>
      </dsp:txXfrm>
    </dsp:sp>
    <dsp:sp modelId="{44631D97-7DA1-4A0A-980C-D95F0C15DE07}">
      <dsp:nvSpPr>
        <dsp:cNvPr id="0" name=""/>
        <dsp:cNvSpPr/>
      </dsp:nvSpPr>
      <dsp:spPr>
        <a:xfrm>
          <a:off x="0" y="2235588"/>
          <a:ext cx="4920538" cy="50308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solidFill>
                <a:srgbClr val="002060"/>
              </a:solidFill>
              <a:latin typeface="Rockwell" panose="02060603020205020403"/>
              <a:ea typeface="+mn-ea"/>
              <a:cs typeface="+mn-cs"/>
            </a:rPr>
            <a:t>Dispersione di energia e del surplus derivante dalla relazione</a:t>
          </a:r>
        </a:p>
      </dsp:txBody>
      <dsp:txXfrm>
        <a:off x="0" y="2235588"/>
        <a:ext cx="4920538" cy="503082"/>
      </dsp:txXfrm>
    </dsp:sp>
    <dsp:sp modelId="{69B1F89A-125B-41B9-B33A-8F94477E67D5}">
      <dsp:nvSpPr>
        <dsp:cNvPr id="0" name=""/>
        <dsp:cNvSpPr/>
      </dsp:nvSpPr>
      <dsp:spPr>
        <a:xfrm>
          <a:off x="4920538" y="2235588"/>
          <a:ext cx="4920538" cy="50308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solidFill>
                <a:srgbClr val="002060"/>
              </a:solidFill>
              <a:latin typeface="Rockwell" panose="02060603020205020403"/>
              <a:ea typeface="+mn-ea"/>
              <a:cs typeface="+mn-cs"/>
            </a:rPr>
            <a:t>Aumento delle asimmetrie informativa</a:t>
          </a:r>
        </a:p>
      </dsp:txBody>
      <dsp:txXfrm>
        <a:off x="4920538" y="2235588"/>
        <a:ext cx="4920538" cy="503082"/>
      </dsp:txXfrm>
    </dsp:sp>
    <dsp:sp modelId="{FDADCC9A-D5FE-4E74-9AD3-F596C86A7588}">
      <dsp:nvSpPr>
        <dsp:cNvPr id="0" name=""/>
        <dsp:cNvSpPr/>
      </dsp:nvSpPr>
      <dsp:spPr>
        <a:xfrm rot="10800000">
          <a:off x="0" y="0"/>
          <a:ext cx="9841077" cy="1682046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>
              <a:latin typeface="Rockwell" panose="02060603020205020403"/>
              <a:ea typeface="+mn-ea"/>
              <a:cs typeface="+mn-cs"/>
            </a:rPr>
            <a:t>Creare un linguaggio condiviso che riduce rischio</a:t>
          </a:r>
        </a:p>
      </dsp:txBody>
      <dsp:txXfrm rot="-10800000">
        <a:off x="0" y="206775"/>
        <a:ext cx="9841077" cy="383623"/>
      </dsp:txXfrm>
    </dsp:sp>
    <dsp:sp modelId="{A3B1CC6C-0E40-466E-8314-E835CD816312}">
      <dsp:nvSpPr>
        <dsp:cNvPr id="0" name=""/>
        <dsp:cNvSpPr/>
      </dsp:nvSpPr>
      <dsp:spPr>
        <a:xfrm>
          <a:off x="0" y="591643"/>
          <a:ext cx="4920538" cy="50293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solidFill>
                <a:srgbClr val="002060"/>
              </a:solidFill>
              <a:latin typeface="Rockwell" panose="02060603020205020403"/>
              <a:ea typeface="+mn-ea"/>
              <a:cs typeface="+mn-cs"/>
            </a:rPr>
            <a:t>Di dare stesso nome a cose diverse</a:t>
          </a:r>
        </a:p>
      </dsp:txBody>
      <dsp:txXfrm>
        <a:off x="0" y="591643"/>
        <a:ext cx="4920538" cy="502931"/>
      </dsp:txXfrm>
    </dsp:sp>
    <dsp:sp modelId="{084D33F3-C0EE-44A3-B1E8-57F7A00B58EB}">
      <dsp:nvSpPr>
        <dsp:cNvPr id="0" name=""/>
        <dsp:cNvSpPr/>
      </dsp:nvSpPr>
      <dsp:spPr>
        <a:xfrm>
          <a:off x="4920538" y="591643"/>
          <a:ext cx="4920538" cy="50293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solidFill>
                <a:srgbClr val="002060"/>
              </a:solidFill>
              <a:latin typeface="Rockwell" panose="02060603020205020403"/>
              <a:ea typeface="+mn-ea"/>
              <a:cs typeface="+mn-cs"/>
            </a:rPr>
            <a:t>Di dare nomi diverse a cose uguali</a:t>
          </a:r>
        </a:p>
      </dsp:txBody>
      <dsp:txXfrm>
        <a:off x="4920538" y="591643"/>
        <a:ext cx="4920538" cy="502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58C09-23B0-4CD9-A1BE-BC277614C115}" type="datetimeFigureOut">
              <a:rPr lang="it-IT" smtClean="0"/>
              <a:t>15/02/2020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B0D86-7402-4509-A5E8-344CAF3B7B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6937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59800d58b0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59800d58b0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59800d58b0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59800d58b0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9E7284-53CC-4B57-A984-FFAD57DA6A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80F845E-A03D-456C-B481-4E88D617C4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548064-2FC4-4E0D-84EB-F8FD874C7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1D29-F3B8-4FBC-B0DA-44FA8C37D15B}" type="datetimeFigureOut">
              <a:rPr lang="it-IT" smtClean="0"/>
              <a:t>15/02/2020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A403E3F-AE68-426B-B2D9-99DB07146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7A8102F-4CED-4FE4-85CF-7EDF153FA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8965-E3BB-4D9E-84C3-29B39135F7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409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9A0254-009E-4E4B-BE07-CB8DE1CD7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44896F0-69CA-4F9D-BFCA-62D2415D24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561829D-B790-4B01-A059-A8B5CF9B3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1D29-F3B8-4FBC-B0DA-44FA8C37D15B}" type="datetimeFigureOut">
              <a:rPr lang="it-IT" smtClean="0"/>
              <a:t>15/02/2020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6454B04-407E-450C-90E6-03862AD4A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D65D09-9033-4D74-B56D-278D69A15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8965-E3BB-4D9E-84C3-29B39135F7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28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91116C0-563D-4C8E-AAE5-C129170245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C8F87F6-7F4C-43D0-ADC6-CC25D036FD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05FB74-6E68-4021-BCDF-579BB76D7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1D29-F3B8-4FBC-B0DA-44FA8C37D15B}" type="datetimeFigureOut">
              <a:rPr lang="it-IT" smtClean="0"/>
              <a:t>15/02/2020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A8297DD-2069-40BA-A46A-D0729717C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2804385-3280-41C0-BAA8-2C26A081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8965-E3BB-4D9E-84C3-29B39135F7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755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928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4E3-D14E-774F-A43B-DA631CC148D8}" type="datetimeFigureOut">
              <a:rPr lang="en-US" smtClean="0"/>
              <a:t>2/15/2020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389EC-5781-744D-B934-BA52645B2D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6280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4E3-D14E-774F-A43B-DA631CC148D8}" type="datetimeFigureOut">
              <a:rPr lang="en-US" smtClean="0"/>
              <a:t>2/15/2020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389EC-5781-744D-B934-BA52645B2D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4527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4E3-D14E-774F-A43B-DA631CC148D8}" type="datetimeFigureOut">
              <a:rPr lang="en-US" smtClean="0"/>
              <a:t>2/15/2020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389EC-5781-744D-B934-BA52645B2D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5037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4E3-D14E-774F-A43B-DA631CC148D8}" type="datetimeFigureOut">
              <a:rPr lang="en-US" smtClean="0"/>
              <a:t>2/15/2020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389EC-5781-744D-B934-BA52645B2D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0069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4E3-D14E-774F-A43B-DA631CC148D8}" type="datetimeFigureOut">
              <a:rPr lang="en-US" smtClean="0"/>
              <a:t>2/15/2020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389EC-5781-744D-B934-BA52645B2D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0316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4E3-D14E-774F-A43B-DA631CC148D8}" type="datetimeFigureOut">
              <a:rPr lang="en-US" smtClean="0"/>
              <a:t>2/15/2020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389EC-5781-744D-B934-BA52645B2D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24129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4E3-D14E-774F-A43B-DA631CC148D8}" type="datetimeFigureOut">
              <a:rPr lang="en-US" smtClean="0"/>
              <a:t>2/15/2020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389EC-5781-744D-B934-BA52645B2D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8469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60D610-020C-484A-AFB2-4191CF7BB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808084-AAE6-4EFB-960D-09D7A2B74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6430174-E8AF-4FAE-B4C2-38CBDACD1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1D29-F3B8-4FBC-B0DA-44FA8C37D15B}" type="datetimeFigureOut">
              <a:rPr lang="it-IT" smtClean="0"/>
              <a:t>15/02/2020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3C203F-61D5-4E89-B833-C26555983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17E1E1-8048-4F8F-BB8D-106EBD4E2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8965-E3BB-4D9E-84C3-29B39135F7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2931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4E3-D14E-774F-A43B-DA631CC148D8}" type="datetimeFigureOut">
              <a:rPr lang="en-US" smtClean="0"/>
              <a:t>2/15/2020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389EC-5781-744D-B934-BA52645B2D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0629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4E3-D14E-774F-A43B-DA631CC148D8}" type="datetimeFigureOut">
              <a:rPr lang="en-US" smtClean="0"/>
              <a:t>2/15/2020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389EC-5781-744D-B934-BA52645B2D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46603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4E3-D14E-774F-A43B-DA631CC148D8}" type="datetimeFigureOut">
              <a:rPr lang="en-US" smtClean="0"/>
              <a:t>2/15/2020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389EC-5781-744D-B934-BA52645B2D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01024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4E3-D14E-774F-A43B-DA631CC148D8}" type="datetimeFigureOut">
              <a:rPr lang="en-US" smtClean="0"/>
              <a:t>2/15/2020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389EC-5781-744D-B934-BA52645B2D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065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F1C1BE-FA58-40A4-B251-FA0CAD99A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59FB149-F3D6-4EC9-942D-1B4F85EB8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5F77D7B-08A8-4175-8886-33A81E7B4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1D29-F3B8-4FBC-B0DA-44FA8C37D15B}" type="datetimeFigureOut">
              <a:rPr lang="it-IT" smtClean="0"/>
              <a:t>15/02/2020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52D632-FC25-40E2-8816-AE8B1CD39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E8BB4B-CDC4-4899-9113-35B5B2232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8965-E3BB-4D9E-84C3-29B39135F7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619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BE290F-5828-4BAF-8A07-9B283D66B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249537-3C90-4A5D-9617-EF26DFFBBF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47C0A6E-D89E-4823-98E4-FB19FE7C2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66EB8F9-6A3F-4120-8EA2-62DD456C2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1D29-F3B8-4FBC-B0DA-44FA8C37D15B}" type="datetimeFigureOut">
              <a:rPr lang="it-IT" smtClean="0"/>
              <a:t>15/02/2020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369969D-5E34-4758-AC26-E7ED21D5D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BB5E033-BD33-45D9-89A5-1D94BD683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8965-E3BB-4D9E-84C3-29B39135F7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20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24C121-D419-4BC4-97E8-E9BD57959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71E16A2-488E-4650-90BC-65455972B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A6DD701-0DBD-4C57-B5A0-C2C39ACF8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4258685-4B10-456E-B3B9-03D6E62FAB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3F5614C-B4B4-4919-86EB-2D3847119C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9BF53A9-E412-4A96-8C14-F066B5FA7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1D29-F3B8-4FBC-B0DA-44FA8C37D15B}" type="datetimeFigureOut">
              <a:rPr lang="it-IT" smtClean="0"/>
              <a:t>15/02/2020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C3D8E8C-1ABF-455E-8DF5-66060989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353665-ED1E-4CD3-9E7D-136ED026D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8965-E3BB-4D9E-84C3-29B39135F7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7293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92B6F0-1040-4B7D-BCE5-D4D0757C1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2073B78-51FE-4D7C-9C51-899BC7876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1D29-F3B8-4FBC-B0DA-44FA8C37D15B}" type="datetimeFigureOut">
              <a:rPr lang="it-IT" smtClean="0"/>
              <a:t>15/02/2020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B7A1D59-074A-49F2-9D0C-0C3B048A0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298E05A-7E71-4C4A-B96E-DBADDC239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8965-E3BB-4D9E-84C3-29B39135F7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054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E6889A6-C3AD-498E-9573-9BEB0D395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1D29-F3B8-4FBC-B0DA-44FA8C37D15B}" type="datetimeFigureOut">
              <a:rPr lang="it-IT" smtClean="0"/>
              <a:t>15/02/2020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E81CE03-10E7-4382-B77E-E0CA72275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5F965BE-F268-49AD-A5F2-BD90B3DE7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8965-E3BB-4D9E-84C3-29B39135F7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351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25F146-8674-4C27-B360-8116EBCFF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1C1592-4BDD-46F6-BBA3-1E5CEBDF2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78F4EDA-DBD8-44E5-8486-41D3A8E2A6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93825EB-5F1D-466C-9F2E-F777BBDDD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1D29-F3B8-4FBC-B0DA-44FA8C37D15B}" type="datetimeFigureOut">
              <a:rPr lang="it-IT" smtClean="0"/>
              <a:t>15/02/2020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6A8C8C7-4BAA-4E98-BF14-8B0D17E82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E2C2AE3-0612-484F-A397-312A4DCB4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8965-E3BB-4D9E-84C3-29B39135F7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9894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CD54EF-4DA4-4CAD-BAE6-F28D606ED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EE5CE01-F8EB-4B23-B8CA-B8109690AE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1B200F1-1F13-450F-9386-7BA69F519A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BC31620-8C12-40C1-B418-5E995584F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1D29-F3B8-4FBC-B0DA-44FA8C37D15B}" type="datetimeFigureOut">
              <a:rPr lang="it-IT" smtClean="0"/>
              <a:t>15/02/2020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05AB0A6-40E6-4A3B-BD79-92046A135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E5B31CA-00DD-4668-A3AE-AD7786C5D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8965-E3BB-4D9E-84C3-29B39135F7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872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B4B456A-74E6-4BD9-ACFD-F0ABF646A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947704E-C0CF-4715-B9BA-F0571891A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CAB89FF-84D6-4520-9D67-7E23025D37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71D29-F3B8-4FBC-B0DA-44FA8C37D15B}" type="datetimeFigureOut">
              <a:rPr lang="it-IT" smtClean="0"/>
              <a:t>15/02/2020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139B32-5B7F-4C11-806B-94C203BB59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D917C0-6079-43ED-8715-67F4D34581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78965-E3BB-4D9E-84C3-29B39135F7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564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C04E3-D14E-774F-A43B-DA631CC148D8}" type="datetimeFigureOut">
              <a:rPr lang="en-US" smtClean="0"/>
              <a:t>2/15/2020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389EC-5781-744D-B934-BA52645B2D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4973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luca.raffaele@nexteconomia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nexteconomia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679254A2-8FE1-411E-A61E-45297A4EAA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81" b="29431"/>
          <a:stretch/>
        </p:blipFill>
        <p:spPr>
          <a:xfrm>
            <a:off x="2043749" y="880045"/>
            <a:ext cx="8104502" cy="4577997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A14B04B3-2478-4597-8709-A6D4218E87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5881" y="3590355"/>
            <a:ext cx="9780233" cy="2387600"/>
          </a:xfrm>
        </p:spPr>
        <p:txBody>
          <a:bodyPr>
            <a:noAutofit/>
          </a:bodyPr>
          <a:lstStyle/>
          <a:p>
            <a:br>
              <a:rPr lang="it-IT" sz="3600" dirty="0"/>
            </a:br>
            <a:br>
              <a:rPr lang="it-IT" sz="4400" b="1" dirty="0"/>
            </a:br>
            <a:endParaRPr lang="it-IT" sz="3600" dirty="0"/>
          </a:p>
        </p:txBody>
      </p:sp>
      <p:sp>
        <p:nvSpPr>
          <p:cNvPr id="6" name="Shape 69">
            <a:extLst>
              <a:ext uri="{FF2B5EF4-FFF2-40B4-BE49-F238E27FC236}">
                <a16:creationId xmlns:a16="http://schemas.microsoft.com/office/drawing/2014/main" id="{A9EE6A60-08E7-4648-AA8F-423A62FA4E37}"/>
              </a:ext>
            </a:extLst>
          </p:cNvPr>
          <p:cNvSpPr/>
          <p:nvPr/>
        </p:nvSpPr>
        <p:spPr>
          <a:xfrm>
            <a:off x="0" y="-1"/>
            <a:ext cx="12192000" cy="139632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7" name="Shape 74">
            <a:extLst>
              <a:ext uri="{FF2B5EF4-FFF2-40B4-BE49-F238E27FC236}">
                <a16:creationId xmlns:a16="http://schemas.microsoft.com/office/drawing/2014/main" id="{3A8392BF-E876-47DF-9DF0-89EB4273E036}"/>
              </a:ext>
            </a:extLst>
          </p:cNvPr>
          <p:cNvSpPr/>
          <p:nvPr/>
        </p:nvSpPr>
        <p:spPr>
          <a:xfrm>
            <a:off x="-1" y="6627821"/>
            <a:ext cx="12191999" cy="242053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23914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45CA849-654C-4173-AD99-B3A2528275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209CEB2-A0FF-4876-9040-DAF23F7AA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11201400" cy="1106424"/>
          </a:xfrm>
        </p:spPr>
        <p:txBody>
          <a:bodyPr>
            <a:normAutofit/>
          </a:bodyPr>
          <a:lstStyle/>
          <a:p>
            <a:r>
              <a:rPr lang="it-IT" sz="3600" dirty="0">
                <a:solidFill>
                  <a:srgbClr val="002060"/>
                </a:solidFill>
              </a:rPr>
              <a:t>Grazie e buon LavOro!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87931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A618504-79F5-4B3F-9A2C-D37BCB238A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4" r="-1" b="23963"/>
          <a:stretch/>
        </p:blipFill>
        <p:spPr>
          <a:xfrm>
            <a:off x="429768" y="1721922"/>
            <a:ext cx="6704891" cy="4520559"/>
          </a:xfrm>
          <a:prstGeom prst="rect">
            <a:avLst/>
          </a:prstGeom>
        </p:spPr>
      </p:pic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8809D4-298F-4ED8-A5E2-7B1603742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8752" y="2020824"/>
            <a:ext cx="3455097" cy="395935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1800" dirty="0"/>
              <a:t>Luca Raffaele</a:t>
            </a:r>
          </a:p>
          <a:p>
            <a:pPr marL="0" indent="0">
              <a:buNone/>
            </a:pPr>
            <a:r>
              <a:rPr lang="it-IT" sz="1800" dirty="0">
                <a:hlinkClick r:id="rId3"/>
              </a:rPr>
              <a:t>luca.raffaele@nexteconomia.org</a:t>
            </a:r>
            <a:endParaRPr lang="it-IT" sz="1800" dirty="0"/>
          </a:p>
          <a:p>
            <a:pPr marL="0" indent="0">
              <a:buNone/>
            </a:pPr>
            <a:r>
              <a:rPr lang="it-IT" sz="1800" dirty="0">
                <a:hlinkClick r:id="rId4"/>
              </a:rPr>
              <a:t>www.nexteconomia.org</a:t>
            </a:r>
            <a:endParaRPr lang="it-IT" sz="1800" dirty="0"/>
          </a:p>
          <a:p>
            <a:pPr marL="0" indent="0">
              <a:buNone/>
            </a:pP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171083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415592" y="521431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it-IT" sz="4000" b="1" dirty="0">
                <a:solidFill>
                  <a:srgbClr val="002060"/>
                </a:solidFill>
              </a:rPr>
              <a:t>Da dove siamo partiti con Cagliari</a:t>
            </a: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415600" y="965549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200" indent="-457200">
              <a:spcBef>
                <a:spcPts val="2133"/>
              </a:spcBef>
            </a:pPr>
            <a:r>
              <a:rPr lang="it-IT" dirty="0">
                <a:solidFill>
                  <a:srgbClr val="002060"/>
                </a:solidFill>
              </a:rPr>
              <a:t>Distinguere tra lavoro dignitoso e non</a:t>
            </a:r>
          </a:p>
          <a:p>
            <a:pPr marL="457200" indent="-457200">
              <a:spcBef>
                <a:spcPts val="2133"/>
              </a:spcBef>
            </a:pPr>
            <a:r>
              <a:rPr lang="it-IT" dirty="0">
                <a:solidFill>
                  <a:srgbClr val="002060"/>
                </a:solidFill>
              </a:rPr>
              <a:t>Rivoluzione di metodo e di processo </a:t>
            </a:r>
          </a:p>
          <a:p>
            <a:pPr marL="457200" indent="-457200">
              <a:spcBef>
                <a:spcPts val="2133"/>
              </a:spcBef>
            </a:pPr>
            <a:r>
              <a:rPr lang="it-IT" dirty="0">
                <a:solidFill>
                  <a:srgbClr val="002060"/>
                </a:solidFill>
              </a:rPr>
              <a:t>Denuncia/Protesta – Ascolto – Buone Pratiche - Proposte</a:t>
            </a:r>
            <a:endParaRPr dirty="0">
              <a:solidFill>
                <a:srgbClr val="002060"/>
              </a:solidFill>
            </a:endParaRPr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 dirty="0">
              <a:solidFill>
                <a:srgbClr val="002060"/>
              </a:solidFill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15592" y="3700778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it" sz="4000" b="1" dirty="0">
                <a:solidFill>
                  <a:srgbClr val="002060"/>
                </a:solidFill>
              </a:rPr>
              <a:t>Obiettivi </a:t>
            </a:r>
            <a:r>
              <a:rPr lang="it-IT" sz="4000" b="1" dirty="0">
                <a:solidFill>
                  <a:srgbClr val="002060"/>
                </a:solidFill>
              </a:rPr>
              <a:t>post-Cagliari</a:t>
            </a:r>
            <a:endParaRPr sz="4000" b="1" dirty="0">
              <a:solidFill>
                <a:srgbClr val="002060"/>
              </a:solidFill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415592" y="4082578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200" indent="-457200">
              <a:spcBef>
                <a:spcPts val="2133"/>
              </a:spcBef>
            </a:pPr>
            <a:r>
              <a:rPr lang="it" dirty="0">
                <a:solidFill>
                  <a:srgbClr val="002060"/>
                </a:solidFill>
              </a:rPr>
              <a:t>Ampliare la mappatura delle Buone Pratiche</a:t>
            </a:r>
          </a:p>
          <a:p>
            <a:pPr marL="457200" indent="-457200">
              <a:spcBef>
                <a:spcPts val="2133"/>
              </a:spcBef>
            </a:pPr>
            <a:r>
              <a:rPr lang="it" dirty="0">
                <a:solidFill>
                  <a:srgbClr val="002060"/>
                </a:solidFill>
              </a:rPr>
              <a:t>Approfo</a:t>
            </a:r>
            <a:r>
              <a:rPr lang="it-IT" dirty="0" err="1">
                <a:solidFill>
                  <a:srgbClr val="002060"/>
                </a:solidFill>
              </a:rPr>
              <a:t>ndire</a:t>
            </a:r>
            <a:r>
              <a:rPr lang="it-IT" dirty="0">
                <a:solidFill>
                  <a:srgbClr val="002060"/>
                </a:solidFill>
              </a:rPr>
              <a:t> le relazioni tra Buone Pratiche e/con Ufficio PSL e Diocesi</a:t>
            </a:r>
          </a:p>
          <a:p>
            <a:pPr marL="457200" indent="-457200">
              <a:spcBef>
                <a:spcPts val="2133"/>
              </a:spcBef>
            </a:pPr>
            <a:r>
              <a:rPr lang="it-IT" dirty="0">
                <a:solidFill>
                  <a:srgbClr val="002060"/>
                </a:solidFill>
              </a:rPr>
              <a:t>Sperimentare percorsi comuni</a:t>
            </a:r>
            <a:endParaRPr lang="it" dirty="0">
              <a:solidFill>
                <a:srgbClr val="002060"/>
              </a:solidFill>
            </a:endParaRPr>
          </a:p>
          <a:p>
            <a:pPr marL="457200" indent="-457200"/>
            <a:endParaRPr dirty="0">
              <a:solidFill>
                <a:srgbClr val="002060"/>
              </a:solidFill>
            </a:endParaRPr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 dirty="0">
              <a:solidFill>
                <a:srgbClr val="002060"/>
              </a:solidFill>
            </a:endParaRPr>
          </a:p>
        </p:txBody>
      </p:sp>
      <p:sp>
        <p:nvSpPr>
          <p:cNvPr id="9" name="Shape 69">
            <a:extLst>
              <a:ext uri="{FF2B5EF4-FFF2-40B4-BE49-F238E27FC236}">
                <a16:creationId xmlns:a16="http://schemas.microsoft.com/office/drawing/2014/main" id="{8965FAFC-EAA4-4FC7-A4B9-546D960F5931}"/>
              </a:ext>
            </a:extLst>
          </p:cNvPr>
          <p:cNvSpPr/>
          <p:nvPr/>
        </p:nvSpPr>
        <p:spPr>
          <a:xfrm>
            <a:off x="0" y="-1"/>
            <a:ext cx="12192000" cy="139632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dirty="0">
              <a:solidFill>
                <a:srgbClr val="002060"/>
              </a:solidFill>
            </a:endParaRPr>
          </a:p>
        </p:txBody>
      </p:sp>
      <p:sp>
        <p:nvSpPr>
          <p:cNvPr id="10" name="Shape 74">
            <a:extLst>
              <a:ext uri="{FF2B5EF4-FFF2-40B4-BE49-F238E27FC236}">
                <a16:creationId xmlns:a16="http://schemas.microsoft.com/office/drawing/2014/main" id="{5655468A-2182-44F4-B566-B0CE6481DE0C}"/>
              </a:ext>
            </a:extLst>
          </p:cNvPr>
          <p:cNvSpPr/>
          <p:nvPr/>
        </p:nvSpPr>
        <p:spPr>
          <a:xfrm>
            <a:off x="-1" y="6627821"/>
            <a:ext cx="12191999" cy="242053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8786" y="272550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it" sz="4000" b="1" dirty="0">
                <a:solidFill>
                  <a:srgbClr val="002060"/>
                </a:solidFill>
              </a:rPr>
              <a:t>Il processo </a:t>
            </a:r>
            <a:r>
              <a:rPr lang="it-IT" sz="4000" b="1" dirty="0">
                <a:solidFill>
                  <a:srgbClr val="002060"/>
                </a:solidFill>
              </a:rPr>
              <a:t>di Cantieri di LavOro</a:t>
            </a:r>
            <a:endParaRPr sz="4000" b="1" dirty="0">
              <a:solidFill>
                <a:srgbClr val="002060"/>
              </a:solidFill>
            </a:endParaRP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242173" y="1951100"/>
            <a:ext cx="4548991" cy="917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buAutoNum type="arabicPeriod"/>
            </a:pPr>
            <a:r>
              <a:rPr lang="it" sz="2400" dirty="0">
                <a:solidFill>
                  <a:srgbClr val="002060"/>
                </a:solidFill>
              </a:rPr>
              <a:t>I bisogni rilevati (percepiti) </a:t>
            </a:r>
            <a:r>
              <a:rPr lang="it-IT" sz="2400" dirty="0">
                <a:solidFill>
                  <a:srgbClr val="002060"/>
                </a:solidFill>
              </a:rPr>
              <a:t>dall’ufficio PSL sul lavoro Aosta, Fano e Messina</a:t>
            </a:r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5219533" y="1255367"/>
            <a:ext cx="4156344" cy="917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  <a:buNone/>
            </a:pPr>
            <a:r>
              <a:rPr lang="it" sz="2400" dirty="0">
                <a:solidFill>
                  <a:srgbClr val="002060"/>
                </a:solidFill>
              </a:rPr>
              <a:t>2. 	I dati di contesto (oggettivi) </a:t>
            </a:r>
            <a:r>
              <a:rPr lang="it-IT" sz="2400" dirty="0">
                <a:solidFill>
                  <a:srgbClr val="002060"/>
                </a:solidFill>
              </a:rPr>
              <a:t>tramite metodo BES</a:t>
            </a:r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7063000" y="2662800"/>
            <a:ext cx="4548992" cy="917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  <a:buNone/>
            </a:pPr>
            <a:r>
              <a:rPr lang="it" dirty="0">
                <a:solidFill>
                  <a:srgbClr val="002060"/>
                </a:solidFill>
              </a:rPr>
              <a:t>3. 	Il confronto  con i soggetti attivi a livello locale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>
            <a:off x="2253332" y="3394033"/>
            <a:ext cx="4156345" cy="1031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  <a:buNone/>
            </a:pPr>
            <a:r>
              <a:rPr lang="it" dirty="0">
                <a:solidFill>
                  <a:srgbClr val="002060"/>
                </a:solidFill>
              </a:rPr>
              <a:t>4. 	La costruzione di attività condivise </a:t>
            </a:r>
            <a:r>
              <a:rPr lang="it-IT" dirty="0">
                <a:solidFill>
                  <a:srgbClr val="002060"/>
                </a:solidFill>
              </a:rPr>
              <a:t>sul lavoro dignitoso e l’ambiente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1"/>
          </p:nvPr>
        </p:nvSpPr>
        <p:spPr>
          <a:xfrm>
            <a:off x="318786" y="5095083"/>
            <a:ext cx="2712671" cy="917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  <a:buNone/>
            </a:pPr>
            <a:r>
              <a:rPr lang="it" dirty="0">
                <a:solidFill>
                  <a:srgbClr val="002060"/>
                </a:solidFill>
              </a:rPr>
              <a:t>5.	Il consolidamento della Rete </a:t>
            </a:r>
            <a:r>
              <a:rPr lang="it-IT" dirty="0">
                <a:solidFill>
                  <a:srgbClr val="002060"/>
                </a:solidFill>
              </a:rPr>
              <a:t>locale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8036269" y="5159068"/>
            <a:ext cx="4076800" cy="917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  <a:buNone/>
            </a:pPr>
            <a:r>
              <a:rPr lang="it" dirty="0">
                <a:solidFill>
                  <a:srgbClr val="002060"/>
                </a:solidFill>
              </a:rPr>
              <a:t>6.	La valutazione dei risultati (relazioni e impatto </a:t>
            </a:r>
            <a:r>
              <a:rPr lang="it-IT" dirty="0">
                <a:solidFill>
                  <a:srgbClr val="002060"/>
                </a:solidFill>
              </a:rPr>
              <a:t>nel territorio</a:t>
            </a:r>
            <a:r>
              <a:rPr lang="it" dirty="0">
                <a:solidFill>
                  <a:srgbClr val="002060"/>
                </a:solidFill>
              </a:rPr>
              <a:t>)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77" name="Google Shape;77;p15"/>
          <p:cNvSpPr/>
          <p:nvPr/>
        </p:nvSpPr>
        <p:spPr>
          <a:xfrm>
            <a:off x="2913867" y="1371500"/>
            <a:ext cx="2291600" cy="579600"/>
          </a:xfrm>
          <a:prstGeom prst="bentArrow">
            <a:avLst>
              <a:gd name="adj1" fmla="val 46682"/>
              <a:gd name="adj2" fmla="val 45833"/>
              <a:gd name="adj3" fmla="val 50000"/>
              <a:gd name="adj4" fmla="val 43750"/>
            </a:avLst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002060"/>
              </a:solidFill>
            </a:endParaRPr>
          </a:p>
        </p:txBody>
      </p:sp>
      <p:sp>
        <p:nvSpPr>
          <p:cNvPr id="78" name="Google Shape;78;p15"/>
          <p:cNvSpPr/>
          <p:nvPr/>
        </p:nvSpPr>
        <p:spPr>
          <a:xfrm rot="5401085">
            <a:off x="8637846" y="1529376"/>
            <a:ext cx="1266800" cy="10656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37558"/>
            </a:avLst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002060"/>
              </a:solidFill>
            </a:endParaRPr>
          </a:p>
        </p:txBody>
      </p:sp>
      <p:sp>
        <p:nvSpPr>
          <p:cNvPr id="79" name="Google Shape;79;p15"/>
          <p:cNvSpPr/>
          <p:nvPr/>
        </p:nvSpPr>
        <p:spPr>
          <a:xfrm rot="-5398915" flipH="1">
            <a:off x="908033" y="3891533"/>
            <a:ext cx="1266800" cy="11908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37558"/>
            </a:avLst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002060"/>
              </a:solidFill>
            </a:endParaRPr>
          </a:p>
        </p:txBody>
      </p:sp>
      <p:sp>
        <p:nvSpPr>
          <p:cNvPr id="80" name="Google Shape;80;p15"/>
          <p:cNvSpPr/>
          <p:nvPr/>
        </p:nvSpPr>
        <p:spPr>
          <a:xfrm rot="10800000" flipH="1">
            <a:off x="2913867" y="5868567"/>
            <a:ext cx="4909200" cy="659600"/>
          </a:xfrm>
          <a:prstGeom prst="bentArrow">
            <a:avLst>
              <a:gd name="adj1" fmla="val 46682"/>
              <a:gd name="adj2" fmla="val 45833"/>
              <a:gd name="adj3" fmla="val 50000"/>
              <a:gd name="adj4" fmla="val 43750"/>
            </a:avLst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002060"/>
              </a:solidFill>
            </a:endParaRPr>
          </a:p>
        </p:txBody>
      </p:sp>
      <p:sp>
        <p:nvSpPr>
          <p:cNvPr id="81" name="Google Shape;81;p15"/>
          <p:cNvSpPr/>
          <p:nvPr/>
        </p:nvSpPr>
        <p:spPr>
          <a:xfrm rot="10800000">
            <a:off x="6303145" y="3661933"/>
            <a:ext cx="3242921" cy="653200"/>
          </a:xfrm>
          <a:prstGeom prst="bentArrow">
            <a:avLst>
              <a:gd name="adj1" fmla="val 46682"/>
              <a:gd name="adj2" fmla="val 45833"/>
              <a:gd name="adj3" fmla="val 50000"/>
              <a:gd name="adj4" fmla="val 43750"/>
            </a:avLst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002060"/>
              </a:solidFill>
            </a:endParaRPr>
          </a:p>
        </p:txBody>
      </p:sp>
      <p:sp>
        <p:nvSpPr>
          <p:cNvPr id="17" name="Shape 69">
            <a:extLst>
              <a:ext uri="{FF2B5EF4-FFF2-40B4-BE49-F238E27FC236}">
                <a16:creationId xmlns:a16="http://schemas.microsoft.com/office/drawing/2014/main" id="{368F43BA-DE06-4391-8DBC-215C9C36C8C6}"/>
              </a:ext>
            </a:extLst>
          </p:cNvPr>
          <p:cNvSpPr/>
          <p:nvPr/>
        </p:nvSpPr>
        <p:spPr>
          <a:xfrm>
            <a:off x="0" y="-1"/>
            <a:ext cx="12192000" cy="139632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dirty="0">
              <a:solidFill>
                <a:srgbClr val="002060"/>
              </a:solidFill>
            </a:endParaRPr>
          </a:p>
        </p:txBody>
      </p:sp>
      <p:sp>
        <p:nvSpPr>
          <p:cNvPr id="18" name="Shape 74">
            <a:extLst>
              <a:ext uri="{FF2B5EF4-FFF2-40B4-BE49-F238E27FC236}">
                <a16:creationId xmlns:a16="http://schemas.microsoft.com/office/drawing/2014/main" id="{F3CC1BCB-9E24-49B7-94F4-C05E55F331A0}"/>
              </a:ext>
            </a:extLst>
          </p:cNvPr>
          <p:cNvSpPr/>
          <p:nvPr/>
        </p:nvSpPr>
        <p:spPr>
          <a:xfrm>
            <a:off x="-1" y="6627821"/>
            <a:ext cx="12191999" cy="242053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dirty="0">
              <a:solidFill>
                <a:srgbClr val="002060"/>
              </a:solidFill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785CC0AD-DA17-4601-8E7A-4F2BB7D5F1FF}"/>
              </a:ext>
            </a:extLst>
          </p:cNvPr>
          <p:cNvSpPr/>
          <p:nvPr/>
        </p:nvSpPr>
        <p:spPr>
          <a:xfrm>
            <a:off x="2283853" y="4682405"/>
            <a:ext cx="92571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133"/>
              </a:spcAft>
            </a:pPr>
            <a:r>
              <a:rPr lang="it-IT" sz="1600" dirty="0">
                <a:solidFill>
                  <a:schemeClr val="accent2">
                    <a:lumMod val="75000"/>
                  </a:schemeClr>
                </a:solidFill>
              </a:rPr>
              <a:t>Ad esempio: Dai percorsi formativi nelle scuole sulla </a:t>
            </a:r>
            <a:r>
              <a:rPr lang="it-IT" sz="1600">
                <a:solidFill>
                  <a:schemeClr val="accent2">
                    <a:lumMod val="75000"/>
                  </a:schemeClr>
                </a:solidFill>
              </a:rPr>
              <a:t>DSC e con </a:t>
            </a:r>
            <a:r>
              <a:rPr lang="it-IT" sz="1600" dirty="0">
                <a:solidFill>
                  <a:schemeClr val="accent2">
                    <a:lumMod val="75000"/>
                  </a:schemeClr>
                </a:solidFill>
              </a:rPr>
              <a:t>le Buone Pratiche, Laboratori sulla trasparenza e tracciabilità delle filiere, Supporto alla nascita di Reti sul turismo responsabile e sull’innovazione tecnologica</a:t>
            </a:r>
          </a:p>
        </p:txBody>
      </p:sp>
      <p:sp>
        <p:nvSpPr>
          <p:cNvPr id="3" name="Freccia in su 2">
            <a:extLst>
              <a:ext uri="{FF2B5EF4-FFF2-40B4-BE49-F238E27FC236}">
                <a16:creationId xmlns:a16="http://schemas.microsoft.com/office/drawing/2014/main" id="{F11BE673-9627-4230-80BF-429AEE30BA28}"/>
              </a:ext>
            </a:extLst>
          </p:cNvPr>
          <p:cNvSpPr/>
          <p:nvPr/>
        </p:nvSpPr>
        <p:spPr>
          <a:xfrm rot="7797717">
            <a:off x="5800774" y="4280788"/>
            <a:ext cx="369237" cy="4889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F888FD9B-C070-4AE9-98BF-444AE88CD1B5}"/>
              </a:ext>
            </a:extLst>
          </p:cNvPr>
          <p:cNvSpPr/>
          <p:nvPr/>
        </p:nvSpPr>
        <p:spPr>
          <a:xfrm>
            <a:off x="6995386" y="747370"/>
            <a:ext cx="52467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133"/>
              </a:spcAft>
            </a:pPr>
            <a:r>
              <a:rPr lang="it-IT" sz="1600" dirty="0">
                <a:solidFill>
                  <a:schemeClr val="accent2">
                    <a:lumMod val="75000"/>
                  </a:schemeClr>
                </a:solidFill>
              </a:rPr>
              <a:t>Ad esempio approfondendo i domini: Educazione sostenibile, Relazioni Sociali, Ambiente e Patrimonio Naturale  </a:t>
            </a:r>
          </a:p>
        </p:txBody>
      </p:sp>
      <p:sp>
        <p:nvSpPr>
          <p:cNvPr id="22" name="Freccia in su 21">
            <a:extLst>
              <a:ext uri="{FF2B5EF4-FFF2-40B4-BE49-F238E27FC236}">
                <a16:creationId xmlns:a16="http://schemas.microsoft.com/office/drawing/2014/main" id="{9CED5472-9561-4EE4-BF02-3D1FE5A53352}"/>
              </a:ext>
            </a:extLst>
          </p:cNvPr>
          <p:cNvSpPr/>
          <p:nvPr/>
        </p:nvSpPr>
        <p:spPr>
          <a:xfrm rot="2616885">
            <a:off x="6580088" y="928454"/>
            <a:ext cx="369237" cy="4889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3759FE26-9A32-4A32-99A5-70EECCABA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725" y="235798"/>
            <a:ext cx="10972800" cy="1143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SzPts val="2800"/>
            </a:pPr>
            <a:r>
              <a:rPr lang="it-IT" b="1" dirty="0">
                <a:solidFill>
                  <a:srgbClr val="002060"/>
                </a:solidFill>
              </a:rPr>
              <a:t>Cosa abbiamo imparato da Cantieri di LavOro</a:t>
            </a:r>
          </a:p>
        </p:txBody>
      </p:sp>
      <p:graphicFrame>
        <p:nvGraphicFramePr>
          <p:cNvPr id="12" name="Segnaposto contenuto 5">
            <a:extLst>
              <a:ext uri="{FF2B5EF4-FFF2-40B4-BE49-F238E27FC236}">
                <a16:creationId xmlns:a16="http://schemas.microsoft.com/office/drawing/2014/main" id="{D573F30D-50DA-412B-92D3-1E73738002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5398443"/>
              </p:ext>
            </p:extLst>
          </p:nvPr>
        </p:nvGraphicFramePr>
        <p:xfrm>
          <a:off x="1145777" y="1465676"/>
          <a:ext cx="9900440" cy="4988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hape 69">
            <a:extLst>
              <a:ext uri="{FF2B5EF4-FFF2-40B4-BE49-F238E27FC236}">
                <a16:creationId xmlns:a16="http://schemas.microsoft.com/office/drawing/2014/main" id="{F90A73CA-B557-4A09-84BE-671920629520}"/>
              </a:ext>
            </a:extLst>
          </p:cNvPr>
          <p:cNvSpPr/>
          <p:nvPr/>
        </p:nvSpPr>
        <p:spPr>
          <a:xfrm>
            <a:off x="0" y="-1"/>
            <a:ext cx="12192000" cy="139632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dirty="0">
              <a:solidFill>
                <a:srgbClr val="002060"/>
              </a:solidFill>
            </a:endParaRPr>
          </a:p>
        </p:txBody>
      </p:sp>
      <p:sp>
        <p:nvSpPr>
          <p:cNvPr id="7" name="Shape 74">
            <a:extLst>
              <a:ext uri="{FF2B5EF4-FFF2-40B4-BE49-F238E27FC236}">
                <a16:creationId xmlns:a16="http://schemas.microsoft.com/office/drawing/2014/main" id="{50413F7C-E57E-4D6E-9E1D-F8A0372E66F6}"/>
              </a:ext>
            </a:extLst>
          </p:cNvPr>
          <p:cNvSpPr/>
          <p:nvPr/>
        </p:nvSpPr>
        <p:spPr>
          <a:xfrm>
            <a:off x="-1" y="6627821"/>
            <a:ext cx="12191999" cy="242053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276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3759FE26-9A32-4A32-99A5-70EECCABA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5854"/>
            <a:ext cx="10972800" cy="1143000"/>
          </a:xfrm>
        </p:spPr>
        <p:txBody>
          <a:bodyPr>
            <a:noAutofit/>
          </a:bodyPr>
          <a:lstStyle/>
          <a:p>
            <a:r>
              <a:rPr lang="it-IT" sz="3600" b="1" dirty="0">
                <a:solidFill>
                  <a:srgbClr val="002060"/>
                </a:solidFill>
              </a:rPr>
              <a:t>Obiettivi per la Settimana Sociale di Taranto 1/2</a:t>
            </a:r>
          </a:p>
        </p:txBody>
      </p:sp>
      <p:grpSp>
        <p:nvGrpSpPr>
          <p:cNvPr id="5" name="Gruppo 4">
            <a:extLst>
              <a:ext uri="{FF2B5EF4-FFF2-40B4-BE49-F238E27FC236}">
                <a16:creationId xmlns:a16="http://schemas.microsoft.com/office/drawing/2014/main" id="{08DB1791-2E4C-4F29-B81F-3CC7D8FFDBEF}"/>
              </a:ext>
            </a:extLst>
          </p:cNvPr>
          <p:cNvGrpSpPr/>
          <p:nvPr/>
        </p:nvGrpSpPr>
        <p:grpSpPr>
          <a:xfrm>
            <a:off x="654519" y="1338854"/>
            <a:ext cx="10927881" cy="4675619"/>
            <a:chOff x="4627356" y="61808"/>
            <a:chExt cx="7488444" cy="6055304"/>
          </a:xfrm>
        </p:grpSpPr>
        <p:graphicFrame>
          <p:nvGraphicFramePr>
            <p:cNvPr id="9" name="Diagramma 8">
              <a:extLst>
                <a:ext uri="{FF2B5EF4-FFF2-40B4-BE49-F238E27FC236}">
                  <a16:creationId xmlns:a16="http://schemas.microsoft.com/office/drawing/2014/main" id="{9CF06167-09E2-4554-94A4-3F142BC50A6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586072272"/>
                </p:ext>
              </p:extLst>
            </p:nvPr>
          </p:nvGraphicFramePr>
          <p:xfrm>
            <a:off x="4924425" y="61808"/>
            <a:ext cx="6743700" cy="357674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79364ECC-EBF1-4D05-8552-3D55657C838B}"/>
                </a:ext>
              </a:extLst>
            </p:cNvPr>
            <p:cNvSpPr/>
            <p:nvPr/>
          </p:nvSpPr>
          <p:spPr>
            <a:xfrm>
              <a:off x="4627356" y="4724398"/>
              <a:ext cx="1628775" cy="91440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Rockwell" panose="02060603020205020403"/>
                  <a:ea typeface="+mn-ea"/>
                  <a:cs typeface="+mn-cs"/>
                </a:rPr>
                <a:t>Unico linguaggio</a:t>
              </a:r>
            </a:p>
          </p:txBody>
        </p:sp>
        <p:sp>
          <p:nvSpPr>
            <p:cNvPr id="11" name="Parentesi graffa aperta 10">
              <a:extLst>
                <a:ext uri="{FF2B5EF4-FFF2-40B4-BE49-F238E27FC236}">
                  <a16:creationId xmlns:a16="http://schemas.microsoft.com/office/drawing/2014/main" id="{F599170E-182A-48C5-A931-C682FA41AB95}"/>
                </a:ext>
              </a:extLst>
            </p:cNvPr>
            <p:cNvSpPr/>
            <p:nvPr/>
          </p:nvSpPr>
          <p:spPr>
            <a:xfrm>
              <a:off x="6409427" y="4379356"/>
              <a:ext cx="57150" cy="1628775"/>
            </a:xfrm>
            <a:prstGeom prst="leftBrace">
              <a:avLst/>
            </a:prstGeom>
            <a:solidFill>
              <a:schemeClr val="accent2"/>
            </a:solidFill>
            <a:ln w="9525" cap="flat" cmpd="sng" algn="ctr">
              <a:solidFill>
                <a:srgbClr val="78C30D">
                  <a:shade val="9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17" name="CasellaDiTesto 16">
              <a:extLst>
                <a:ext uri="{FF2B5EF4-FFF2-40B4-BE49-F238E27FC236}">
                  <a16:creationId xmlns:a16="http://schemas.microsoft.com/office/drawing/2014/main" id="{C0601E3E-08C5-4EE7-9F61-6A3876FEEB03}"/>
                </a:ext>
              </a:extLst>
            </p:cNvPr>
            <p:cNvSpPr txBox="1"/>
            <p:nvPr/>
          </p:nvSpPr>
          <p:spPr>
            <a:xfrm>
              <a:off x="6675211" y="4355065"/>
              <a:ext cx="2108192" cy="4783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>
                  <a:solidFill>
                    <a:srgbClr val="002060"/>
                  </a:solidFill>
                  <a:latin typeface="Rockwell" panose="02060603020205020403"/>
                </a:rPr>
                <a:t>Analisi dei bisogni comune</a:t>
              </a:r>
            </a:p>
          </p:txBody>
        </p:sp>
        <p:sp>
          <p:nvSpPr>
            <p:cNvPr id="18" name="CasellaDiTesto 17">
              <a:extLst>
                <a:ext uri="{FF2B5EF4-FFF2-40B4-BE49-F238E27FC236}">
                  <a16:creationId xmlns:a16="http://schemas.microsoft.com/office/drawing/2014/main" id="{FA9BE0D1-DCC3-4275-90AC-18D4F0E4818B}"/>
                </a:ext>
              </a:extLst>
            </p:cNvPr>
            <p:cNvSpPr txBox="1"/>
            <p:nvPr/>
          </p:nvSpPr>
          <p:spPr>
            <a:xfrm>
              <a:off x="6650654" y="5009077"/>
              <a:ext cx="3415113" cy="4783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>
                  <a:solidFill>
                    <a:srgbClr val="002060"/>
                  </a:solidFill>
                  <a:latin typeface="Rockwell" panose="02060603020205020403"/>
                </a:rPr>
                <a:t>Co-progettazione e pianificazione sostenibile</a:t>
              </a:r>
            </a:p>
          </p:txBody>
        </p:sp>
        <p:sp>
          <p:nvSpPr>
            <p:cNvPr id="19" name="CasellaDiTesto 18">
              <a:extLst>
                <a:ext uri="{FF2B5EF4-FFF2-40B4-BE49-F238E27FC236}">
                  <a16:creationId xmlns:a16="http://schemas.microsoft.com/office/drawing/2014/main" id="{BF7A9FE0-1929-4715-B79B-0041DA3BDB48}"/>
                </a:ext>
              </a:extLst>
            </p:cNvPr>
            <p:cNvSpPr txBox="1"/>
            <p:nvPr/>
          </p:nvSpPr>
          <p:spPr>
            <a:xfrm>
              <a:off x="6675211" y="5638797"/>
              <a:ext cx="2519197" cy="4783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>
                  <a:solidFill>
                    <a:srgbClr val="002060"/>
                  </a:solidFill>
                  <a:latin typeface="Rockwell" panose="02060603020205020403"/>
                </a:rPr>
                <a:t>Valutazione delle buone pratiche</a:t>
              </a:r>
            </a:p>
          </p:txBody>
        </p:sp>
        <p:sp>
          <p:nvSpPr>
            <p:cNvPr id="20" name="Parentesi graffa chiusa 19">
              <a:extLst>
                <a:ext uri="{FF2B5EF4-FFF2-40B4-BE49-F238E27FC236}">
                  <a16:creationId xmlns:a16="http://schemas.microsoft.com/office/drawing/2014/main" id="{489F132D-CDA0-4CFF-9A6F-28015AD55048}"/>
                </a:ext>
              </a:extLst>
            </p:cNvPr>
            <p:cNvSpPr/>
            <p:nvPr/>
          </p:nvSpPr>
          <p:spPr>
            <a:xfrm>
              <a:off x="10013784" y="4383639"/>
              <a:ext cx="74310" cy="1628775"/>
            </a:xfrm>
            <a:prstGeom prst="rightBrace">
              <a:avLst/>
            </a:prstGeom>
            <a:solidFill>
              <a:schemeClr val="accent2"/>
            </a:solidFill>
            <a:ln w="9525" cap="flat" cmpd="sng" algn="ctr">
              <a:solidFill>
                <a:srgbClr val="78C30D">
                  <a:shade val="9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21" name="Rettangolo 20">
              <a:extLst>
                <a:ext uri="{FF2B5EF4-FFF2-40B4-BE49-F238E27FC236}">
                  <a16:creationId xmlns:a16="http://schemas.microsoft.com/office/drawing/2014/main" id="{7B59CAA8-3759-4F89-BE79-0A30E3800EDE}"/>
                </a:ext>
              </a:extLst>
            </p:cNvPr>
            <p:cNvSpPr/>
            <p:nvPr/>
          </p:nvSpPr>
          <p:spPr>
            <a:xfrm>
              <a:off x="10231943" y="4694216"/>
              <a:ext cx="1883857" cy="999053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Rockwell" panose="02060603020205020403"/>
                  <a:ea typeface="+mn-ea"/>
                  <a:cs typeface="+mn-cs"/>
                </a:rPr>
                <a:t>Sviluppo sostenibile e partecipato</a:t>
              </a:r>
            </a:p>
          </p:txBody>
        </p:sp>
      </p:grpSp>
      <p:sp>
        <p:nvSpPr>
          <p:cNvPr id="12" name="Shape 69">
            <a:extLst>
              <a:ext uri="{FF2B5EF4-FFF2-40B4-BE49-F238E27FC236}">
                <a16:creationId xmlns:a16="http://schemas.microsoft.com/office/drawing/2014/main" id="{36F80668-B0B1-4966-87E0-57BA2D9E1D72}"/>
              </a:ext>
            </a:extLst>
          </p:cNvPr>
          <p:cNvSpPr/>
          <p:nvPr/>
        </p:nvSpPr>
        <p:spPr>
          <a:xfrm>
            <a:off x="0" y="-1"/>
            <a:ext cx="12192000" cy="139632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13" name="Shape 74">
            <a:extLst>
              <a:ext uri="{FF2B5EF4-FFF2-40B4-BE49-F238E27FC236}">
                <a16:creationId xmlns:a16="http://schemas.microsoft.com/office/drawing/2014/main" id="{6C63E31F-7F13-42CA-9531-95BEC587E814}"/>
              </a:ext>
            </a:extLst>
          </p:cNvPr>
          <p:cNvSpPr/>
          <p:nvPr/>
        </p:nvSpPr>
        <p:spPr>
          <a:xfrm>
            <a:off x="-1" y="6627821"/>
            <a:ext cx="12191999" cy="242053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30198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3759FE26-9A32-4A32-99A5-70EECCABA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11237"/>
          </a:xfrm>
        </p:spPr>
        <p:txBody>
          <a:bodyPr>
            <a:noAutofit/>
          </a:bodyPr>
          <a:lstStyle/>
          <a:p>
            <a:pPr lvl="0"/>
            <a:r>
              <a:rPr lang="it-IT" sz="3600" b="1" dirty="0">
                <a:solidFill>
                  <a:srgbClr val="002060"/>
                </a:solidFill>
              </a:rPr>
              <a:t>Obiettivi per la prossima Settimana Sociale di Taranto 2/2</a:t>
            </a:r>
            <a:endParaRPr lang="it-IT" sz="3200" b="1" dirty="0">
              <a:solidFill>
                <a:srgbClr val="002060"/>
              </a:solidFill>
            </a:endParaRPr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B86D8168-E513-4294-B2C2-39EBCA4B00C9}"/>
              </a:ext>
            </a:extLst>
          </p:cNvPr>
          <p:cNvGrpSpPr/>
          <p:nvPr/>
        </p:nvGrpSpPr>
        <p:grpSpPr>
          <a:xfrm>
            <a:off x="142466" y="1285875"/>
            <a:ext cx="5953531" cy="5246966"/>
            <a:chOff x="6362098" y="558800"/>
            <a:chExt cx="3523582" cy="3106164"/>
          </a:xfrm>
        </p:grpSpPr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id="{7EAAC072-C95C-4F53-B8A1-121972A179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 l="23614" t="15247" r="22874"/>
            <a:stretch/>
          </p:blipFill>
          <p:spPr>
            <a:xfrm>
              <a:off x="6362098" y="558800"/>
              <a:ext cx="3523582" cy="3106164"/>
            </a:xfrm>
            <a:prstGeom prst="rect">
              <a:avLst/>
            </a:prstGeom>
          </p:spPr>
        </p:pic>
        <p:pic>
          <p:nvPicPr>
            <p:cNvPr id="14" name="Immagine 13">
              <a:extLst>
                <a:ext uri="{FF2B5EF4-FFF2-40B4-BE49-F238E27FC236}">
                  <a16:creationId xmlns:a16="http://schemas.microsoft.com/office/drawing/2014/main" id="{9EFEEF7A-67BA-4EAF-B67F-700367C5FB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535578" y="1913575"/>
              <a:ext cx="1176622" cy="396614"/>
            </a:xfrm>
            <a:prstGeom prst="rect">
              <a:avLst/>
            </a:prstGeom>
          </p:spPr>
        </p:pic>
      </p:grpSp>
      <p:sp>
        <p:nvSpPr>
          <p:cNvPr id="6" name="Shape 69">
            <a:extLst>
              <a:ext uri="{FF2B5EF4-FFF2-40B4-BE49-F238E27FC236}">
                <a16:creationId xmlns:a16="http://schemas.microsoft.com/office/drawing/2014/main" id="{06F40228-C0C2-4B83-93EA-314278DC24F2}"/>
              </a:ext>
            </a:extLst>
          </p:cNvPr>
          <p:cNvSpPr/>
          <p:nvPr/>
        </p:nvSpPr>
        <p:spPr>
          <a:xfrm>
            <a:off x="0" y="-1"/>
            <a:ext cx="12192000" cy="139632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7" name="Shape 74">
            <a:extLst>
              <a:ext uri="{FF2B5EF4-FFF2-40B4-BE49-F238E27FC236}">
                <a16:creationId xmlns:a16="http://schemas.microsoft.com/office/drawing/2014/main" id="{A5E38EC0-68D0-48B2-85D3-949B68010391}"/>
              </a:ext>
            </a:extLst>
          </p:cNvPr>
          <p:cNvSpPr/>
          <p:nvPr/>
        </p:nvSpPr>
        <p:spPr>
          <a:xfrm>
            <a:off x="-1" y="6627821"/>
            <a:ext cx="12191999" cy="242053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74A48B1C-CFA3-4FFD-993E-E4FD3A27411E}"/>
              </a:ext>
            </a:extLst>
          </p:cNvPr>
          <p:cNvSpPr/>
          <p:nvPr/>
        </p:nvSpPr>
        <p:spPr>
          <a:xfrm>
            <a:off x="6047802" y="2155805"/>
            <a:ext cx="584150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2060"/>
                </a:solidFill>
              </a:rPr>
              <a:t>OB. 1 - Supportare la </a:t>
            </a:r>
            <a:r>
              <a:rPr lang="it-IT" sz="2400" b="1" dirty="0">
                <a:solidFill>
                  <a:srgbClr val="002060"/>
                </a:solidFill>
              </a:rPr>
              <a:t>creazione di filiere/Reti locali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it-IT" sz="2400" dirty="0">
              <a:solidFill>
                <a:srgbClr val="00206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2060"/>
                </a:solidFill>
              </a:rPr>
              <a:t>OB. 2 - Creare strumenti e metodologie per </a:t>
            </a:r>
            <a:r>
              <a:rPr lang="it-IT" sz="2400" b="1" dirty="0">
                <a:solidFill>
                  <a:srgbClr val="002060"/>
                </a:solidFill>
              </a:rPr>
              <a:t>rafforzare le Buone Pratiche </a:t>
            </a:r>
            <a:r>
              <a:rPr lang="it-IT" sz="2400" dirty="0">
                <a:solidFill>
                  <a:srgbClr val="002060"/>
                </a:solidFill>
              </a:rPr>
              <a:t>(Aziende e Comuni) collegando DSC, BES e SDGs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it-IT" sz="2400" dirty="0">
              <a:solidFill>
                <a:srgbClr val="00206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2060"/>
                </a:solidFill>
              </a:rPr>
              <a:t>OB. 3 - Diffondere il </a:t>
            </a:r>
            <a:r>
              <a:rPr lang="it-IT" sz="2400" b="1" dirty="0">
                <a:solidFill>
                  <a:srgbClr val="002060"/>
                </a:solidFill>
              </a:rPr>
              <a:t>«grado di connettività» </a:t>
            </a:r>
            <a:r>
              <a:rPr lang="it-IT" sz="2400" dirty="0">
                <a:solidFill>
                  <a:srgbClr val="002060"/>
                </a:solidFill>
              </a:rPr>
              <a:t>delle buone pratiche e tra i territori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00A2AA1-A0C1-432B-9004-3AE87AA25AAC}"/>
              </a:ext>
            </a:extLst>
          </p:cNvPr>
          <p:cNvSpPr txBox="1"/>
          <p:nvPr/>
        </p:nvSpPr>
        <p:spPr>
          <a:xfrm>
            <a:off x="1676610" y="3219685"/>
            <a:ext cx="2885242" cy="36933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Dottrina Sociale della Chiesa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1E490CF-5A05-44F5-BB43-F1C27E544135}"/>
              </a:ext>
            </a:extLst>
          </p:cNvPr>
          <p:cNvSpPr txBox="1"/>
          <p:nvPr/>
        </p:nvSpPr>
        <p:spPr>
          <a:xfrm>
            <a:off x="1532030" y="4202727"/>
            <a:ext cx="3126208" cy="36933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Obiettivi di Sviluppo Sostenibile</a:t>
            </a:r>
          </a:p>
        </p:txBody>
      </p:sp>
    </p:spTree>
    <p:extLst>
      <p:ext uri="{BB962C8B-B14F-4D97-AF65-F5344CB8AC3E}">
        <p14:creationId xmlns:p14="http://schemas.microsoft.com/office/powerpoint/2010/main" val="147642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1046CD-4969-4025-A418-7F3E0B9BF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77" y="349045"/>
            <a:ext cx="12023324" cy="1325563"/>
          </a:xfrm>
        </p:spPr>
        <p:txBody>
          <a:bodyPr>
            <a:noAutofit/>
          </a:bodyPr>
          <a:lstStyle/>
          <a:p>
            <a:r>
              <a:rPr lang="it-IT" sz="3600" b="1" dirty="0">
                <a:solidFill>
                  <a:srgbClr val="002060"/>
                </a:solidFill>
              </a:rPr>
              <a:t>OB. 2 - Rafforzare le Buone Pratiche </a:t>
            </a:r>
            <a:r>
              <a:rPr lang="it-IT" sz="3600" dirty="0">
                <a:solidFill>
                  <a:srgbClr val="002060"/>
                </a:solidFill>
              </a:rPr>
              <a:t>collegando DSC, BES e SDGs</a:t>
            </a:r>
            <a:br>
              <a:rPr lang="it-IT" sz="3600" dirty="0">
                <a:solidFill>
                  <a:srgbClr val="002060"/>
                </a:solidFill>
              </a:rPr>
            </a:br>
            <a:endParaRPr lang="it-IT" sz="3600" dirty="0">
              <a:solidFill>
                <a:srgbClr val="002060"/>
              </a:solidFill>
            </a:endParaRPr>
          </a:p>
        </p:txBody>
      </p:sp>
      <p:pic>
        <p:nvPicPr>
          <p:cNvPr id="3" name="Immagine 2" descr="Immagine che contiene screenshot&#10;&#10;Descrizione generata automaticamente">
            <a:extLst>
              <a:ext uri="{FF2B5EF4-FFF2-40B4-BE49-F238E27FC236}">
                <a16:creationId xmlns:a16="http://schemas.microsoft.com/office/drawing/2014/main" id="{CE3DEFEA-A539-4D6A-A333-9F9FB2E165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27"/>
          <a:stretch/>
        </p:blipFill>
        <p:spPr>
          <a:xfrm>
            <a:off x="1452308" y="1308815"/>
            <a:ext cx="9143520" cy="5339966"/>
          </a:xfrm>
          <a:prstGeom prst="rect">
            <a:avLst/>
          </a:prstGeom>
        </p:spPr>
      </p:pic>
      <p:sp>
        <p:nvSpPr>
          <p:cNvPr id="4" name="Shape 69">
            <a:extLst>
              <a:ext uri="{FF2B5EF4-FFF2-40B4-BE49-F238E27FC236}">
                <a16:creationId xmlns:a16="http://schemas.microsoft.com/office/drawing/2014/main" id="{891D8EC9-2C9E-45F3-B5C2-28CE594A98E3}"/>
              </a:ext>
            </a:extLst>
          </p:cNvPr>
          <p:cNvSpPr/>
          <p:nvPr/>
        </p:nvSpPr>
        <p:spPr>
          <a:xfrm>
            <a:off x="0" y="-1"/>
            <a:ext cx="12192000" cy="139632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5" name="Shape 74">
            <a:extLst>
              <a:ext uri="{FF2B5EF4-FFF2-40B4-BE49-F238E27FC236}">
                <a16:creationId xmlns:a16="http://schemas.microsoft.com/office/drawing/2014/main" id="{B6F7EFA2-25F2-4DB0-B18F-237A7DF04B6D}"/>
              </a:ext>
            </a:extLst>
          </p:cNvPr>
          <p:cNvSpPr/>
          <p:nvPr/>
        </p:nvSpPr>
        <p:spPr>
          <a:xfrm>
            <a:off x="13208" y="6648781"/>
            <a:ext cx="12698729" cy="259039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8737D70F-DC86-4F8D-9409-EA3A36B51BD9}"/>
              </a:ext>
            </a:extLst>
          </p:cNvPr>
          <p:cNvSpPr/>
          <p:nvPr/>
        </p:nvSpPr>
        <p:spPr>
          <a:xfrm>
            <a:off x="9858546" y="2833552"/>
            <a:ext cx="480826" cy="54755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55E264E9-4958-43AB-B6B5-48AD82242DC6}"/>
              </a:ext>
            </a:extLst>
          </p:cNvPr>
          <p:cNvSpPr/>
          <p:nvPr/>
        </p:nvSpPr>
        <p:spPr>
          <a:xfrm>
            <a:off x="9858546" y="3457261"/>
            <a:ext cx="480826" cy="54755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FE486E08-130B-45CF-B405-F1E8C04B83C6}"/>
              </a:ext>
            </a:extLst>
          </p:cNvPr>
          <p:cNvSpPr/>
          <p:nvPr/>
        </p:nvSpPr>
        <p:spPr>
          <a:xfrm>
            <a:off x="9858546" y="4104601"/>
            <a:ext cx="480826" cy="54755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404AA1DD-EA58-43D6-8E6E-7D8BD4FD2874}"/>
              </a:ext>
            </a:extLst>
          </p:cNvPr>
          <p:cNvSpPr/>
          <p:nvPr/>
        </p:nvSpPr>
        <p:spPr>
          <a:xfrm>
            <a:off x="9888006" y="4728310"/>
            <a:ext cx="480826" cy="54755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1980CC85-D037-46B1-9B67-49D827D217DD}"/>
              </a:ext>
            </a:extLst>
          </p:cNvPr>
          <p:cNvSpPr/>
          <p:nvPr/>
        </p:nvSpPr>
        <p:spPr>
          <a:xfrm>
            <a:off x="9881956" y="5375652"/>
            <a:ext cx="480826" cy="54755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1FD62263-BB9D-4DF7-8C04-2BF976D6FD92}"/>
              </a:ext>
            </a:extLst>
          </p:cNvPr>
          <p:cNvSpPr/>
          <p:nvPr/>
        </p:nvSpPr>
        <p:spPr>
          <a:xfrm>
            <a:off x="9881956" y="5999359"/>
            <a:ext cx="480826" cy="54755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F9F39DD-B910-4AEE-872B-5F7583559178}"/>
              </a:ext>
            </a:extLst>
          </p:cNvPr>
          <p:cNvSpPr txBox="1"/>
          <p:nvPr/>
        </p:nvSpPr>
        <p:spPr>
          <a:xfrm>
            <a:off x="4847207" y="3546371"/>
            <a:ext cx="51579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>
                <a:solidFill>
                  <a:srgbClr val="002060"/>
                </a:solidFill>
              </a:rPr>
              <a:t>Mater et </a:t>
            </a:r>
            <a:r>
              <a:rPr lang="it-IT" sz="1100" b="1" dirty="0" err="1">
                <a:solidFill>
                  <a:srgbClr val="002060"/>
                </a:solidFill>
              </a:rPr>
              <a:t>Magistra</a:t>
            </a:r>
            <a:r>
              <a:rPr lang="it-IT" sz="1100" b="1" dirty="0">
                <a:solidFill>
                  <a:srgbClr val="002060"/>
                </a:solidFill>
              </a:rPr>
              <a:t>, Compendio DSC 340, </a:t>
            </a:r>
            <a:r>
              <a:rPr lang="it-IT" sz="1100" b="1" dirty="0" err="1">
                <a:solidFill>
                  <a:srgbClr val="002060"/>
                </a:solidFill>
              </a:rPr>
              <a:t>Populorum</a:t>
            </a:r>
            <a:r>
              <a:rPr lang="it-IT" sz="1100" b="1" dirty="0">
                <a:solidFill>
                  <a:srgbClr val="002060"/>
                </a:solidFill>
              </a:rPr>
              <a:t> </a:t>
            </a:r>
            <a:r>
              <a:rPr lang="it-IT" sz="1100" b="1" dirty="0" err="1">
                <a:solidFill>
                  <a:srgbClr val="002060"/>
                </a:solidFill>
              </a:rPr>
              <a:t>Progressio</a:t>
            </a:r>
            <a:r>
              <a:rPr lang="it-IT" sz="1100" b="1" dirty="0">
                <a:solidFill>
                  <a:srgbClr val="002060"/>
                </a:solidFill>
              </a:rPr>
              <a:t>, Caritas in </a:t>
            </a:r>
            <a:r>
              <a:rPr lang="it-IT" sz="1100" b="1" dirty="0" err="1">
                <a:solidFill>
                  <a:srgbClr val="002060"/>
                </a:solidFill>
              </a:rPr>
              <a:t>Veritate</a:t>
            </a:r>
            <a:r>
              <a:rPr lang="it-IT" sz="1100" b="1" dirty="0">
                <a:solidFill>
                  <a:srgbClr val="002060"/>
                </a:solidFill>
              </a:rPr>
              <a:t>, Compendio DSC 305, Compendio DSC 345, Gaudium et </a:t>
            </a:r>
            <a:r>
              <a:rPr lang="it-IT" sz="1100" b="1" dirty="0" err="1">
                <a:solidFill>
                  <a:srgbClr val="002060"/>
                </a:solidFill>
              </a:rPr>
              <a:t>Spes</a:t>
            </a:r>
            <a:r>
              <a:rPr lang="it-IT" sz="1100" b="1" dirty="0">
                <a:solidFill>
                  <a:srgbClr val="002060"/>
                </a:solidFill>
              </a:rPr>
              <a:t>, … 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6787F95-A501-4C94-8C5B-53A0400428FE}"/>
              </a:ext>
            </a:extLst>
          </p:cNvPr>
          <p:cNvSpPr txBox="1"/>
          <p:nvPr/>
        </p:nvSpPr>
        <p:spPr>
          <a:xfrm>
            <a:off x="4847207" y="2927534"/>
            <a:ext cx="48155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>
                <a:solidFill>
                  <a:srgbClr val="002060"/>
                </a:solidFill>
              </a:rPr>
              <a:t>Rerum </a:t>
            </a:r>
            <a:r>
              <a:rPr lang="it-IT" sz="1100" b="1" dirty="0" err="1">
                <a:solidFill>
                  <a:srgbClr val="002060"/>
                </a:solidFill>
              </a:rPr>
              <a:t>Novarum</a:t>
            </a:r>
            <a:r>
              <a:rPr lang="it-IT" sz="1100" b="1" dirty="0">
                <a:solidFill>
                  <a:srgbClr val="002060"/>
                </a:solidFill>
              </a:rPr>
              <a:t>, Quadragesimo anno, Compendio DSC 340, Mater et </a:t>
            </a:r>
            <a:r>
              <a:rPr lang="it-IT" sz="1100" b="1" dirty="0" err="1">
                <a:solidFill>
                  <a:srgbClr val="002060"/>
                </a:solidFill>
              </a:rPr>
              <a:t>Magistra</a:t>
            </a:r>
            <a:r>
              <a:rPr lang="it-IT" sz="1100" b="1" dirty="0">
                <a:solidFill>
                  <a:srgbClr val="002060"/>
                </a:solidFill>
              </a:rPr>
              <a:t>, Compendio DSC 303, … 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1AC88A92-114C-4845-8090-72D2115E5965}"/>
              </a:ext>
            </a:extLst>
          </p:cNvPr>
          <p:cNvSpPr txBox="1"/>
          <p:nvPr/>
        </p:nvSpPr>
        <p:spPr>
          <a:xfrm>
            <a:off x="4845482" y="4247572"/>
            <a:ext cx="48155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>
                <a:solidFill>
                  <a:srgbClr val="002060"/>
                </a:solidFill>
              </a:rPr>
              <a:t>Laudato </a:t>
            </a:r>
            <a:r>
              <a:rPr lang="it-IT" sz="1100" b="1" dirty="0" err="1">
                <a:solidFill>
                  <a:srgbClr val="002060"/>
                </a:solidFill>
              </a:rPr>
              <a:t>Si’</a:t>
            </a:r>
            <a:r>
              <a:rPr lang="it-IT" sz="1100" b="1" dirty="0">
                <a:solidFill>
                  <a:srgbClr val="002060"/>
                </a:solidFill>
              </a:rPr>
              <a:t> 110-140-206-210. …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0EF8BFCF-95D1-4432-9DDB-413B3E82BA6A}"/>
              </a:ext>
            </a:extLst>
          </p:cNvPr>
          <p:cNvSpPr txBox="1"/>
          <p:nvPr/>
        </p:nvSpPr>
        <p:spPr>
          <a:xfrm>
            <a:off x="4832323" y="5438413"/>
            <a:ext cx="51579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>
                <a:solidFill>
                  <a:srgbClr val="002060"/>
                </a:solidFill>
              </a:rPr>
              <a:t>Laudato</a:t>
            </a:r>
            <a:r>
              <a:rPr lang="it-IT" sz="1200" dirty="0"/>
              <a:t> </a:t>
            </a:r>
            <a:r>
              <a:rPr lang="it-IT" sz="1100" b="1" dirty="0" err="1">
                <a:solidFill>
                  <a:srgbClr val="002060"/>
                </a:solidFill>
              </a:rPr>
              <a:t>Si’</a:t>
            </a:r>
            <a:r>
              <a:rPr lang="it-IT" sz="1100" b="1" dirty="0">
                <a:solidFill>
                  <a:srgbClr val="002060"/>
                </a:solidFill>
              </a:rPr>
              <a:t>, </a:t>
            </a:r>
            <a:r>
              <a:rPr lang="it-IT" sz="1100" b="1" dirty="0" err="1">
                <a:solidFill>
                  <a:srgbClr val="002060"/>
                </a:solidFill>
              </a:rPr>
              <a:t>Populorum</a:t>
            </a:r>
            <a:r>
              <a:rPr lang="it-IT" sz="1100" b="1" dirty="0">
                <a:solidFill>
                  <a:srgbClr val="002060"/>
                </a:solidFill>
              </a:rPr>
              <a:t> </a:t>
            </a:r>
            <a:r>
              <a:rPr lang="it-IT" sz="1100" b="1" dirty="0" err="1">
                <a:solidFill>
                  <a:srgbClr val="002060"/>
                </a:solidFill>
              </a:rPr>
              <a:t>Progressio</a:t>
            </a:r>
            <a:r>
              <a:rPr lang="it-IT" sz="1100" b="1" dirty="0">
                <a:solidFill>
                  <a:srgbClr val="002060"/>
                </a:solidFill>
              </a:rPr>
              <a:t>, … 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688195C9-7535-4F89-AD76-42C996AFB1D2}"/>
              </a:ext>
            </a:extLst>
          </p:cNvPr>
          <p:cNvSpPr txBox="1"/>
          <p:nvPr/>
        </p:nvSpPr>
        <p:spPr>
          <a:xfrm>
            <a:off x="4845482" y="4872370"/>
            <a:ext cx="48155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1100" b="1">
                <a:solidFill>
                  <a:srgbClr val="002060"/>
                </a:solidFill>
              </a:defRPr>
            </a:lvl1pPr>
          </a:lstStyle>
          <a:p>
            <a:r>
              <a:rPr lang="it-IT" dirty="0"/>
              <a:t>Laudato </a:t>
            </a:r>
            <a:r>
              <a:rPr lang="it-IT" dirty="0" err="1"/>
              <a:t>Si’</a:t>
            </a:r>
            <a:r>
              <a:rPr lang="it-IT" dirty="0"/>
              <a:t>, </a:t>
            </a:r>
            <a:r>
              <a:rPr lang="it-IT" dirty="0" err="1"/>
              <a:t>Popolorum</a:t>
            </a:r>
            <a:r>
              <a:rPr lang="it-IT" dirty="0"/>
              <a:t> </a:t>
            </a:r>
            <a:r>
              <a:rPr lang="it-IT" dirty="0" err="1"/>
              <a:t>Progressio</a:t>
            </a:r>
            <a:r>
              <a:rPr lang="it-IT" dirty="0"/>
              <a:t>, Caritas in </a:t>
            </a:r>
            <a:r>
              <a:rPr lang="it-IT" dirty="0" err="1"/>
              <a:t>Veritate</a:t>
            </a:r>
            <a:r>
              <a:rPr lang="it-IT" dirty="0"/>
              <a:t>, …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18A5219F-5905-4644-9A87-4176C4C865E6}"/>
              </a:ext>
            </a:extLst>
          </p:cNvPr>
          <p:cNvSpPr txBox="1"/>
          <p:nvPr/>
        </p:nvSpPr>
        <p:spPr>
          <a:xfrm>
            <a:off x="4847207" y="6164220"/>
            <a:ext cx="51579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>
                <a:solidFill>
                  <a:srgbClr val="002060"/>
                </a:solidFill>
              </a:rPr>
              <a:t>Compendio 338-339, Laudato </a:t>
            </a:r>
            <a:r>
              <a:rPr lang="it-IT" sz="1100" b="1" dirty="0" err="1">
                <a:solidFill>
                  <a:srgbClr val="002060"/>
                </a:solidFill>
              </a:rPr>
              <a:t>Si’</a:t>
            </a:r>
            <a:r>
              <a:rPr lang="it-IT" sz="1100" b="1" dirty="0">
                <a:solidFill>
                  <a:srgbClr val="002060"/>
                </a:solidFill>
              </a:rPr>
              <a:t>, …</a:t>
            </a:r>
          </a:p>
        </p:txBody>
      </p:sp>
    </p:spTree>
    <p:extLst>
      <p:ext uri="{BB962C8B-B14F-4D97-AF65-F5344CB8AC3E}">
        <p14:creationId xmlns:p14="http://schemas.microsoft.com/office/powerpoint/2010/main" val="4203763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74">
            <a:extLst>
              <a:ext uri="{FF2B5EF4-FFF2-40B4-BE49-F238E27FC236}">
                <a16:creationId xmlns:a16="http://schemas.microsoft.com/office/drawing/2014/main" id="{21B96056-EA02-4EB9-812E-7663E50030A1}"/>
              </a:ext>
            </a:extLst>
          </p:cNvPr>
          <p:cNvSpPr/>
          <p:nvPr/>
        </p:nvSpPr>
        <p:spPr>
          <a:xfrm>
            <a:off x="-1" y="6627821"/>
            <a:ext cx="12191999" cy="242053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" name="Shape 69">
            <a:extLst>
              <a:ext uri="{FF2B5EF4-FFF2-40B4-BE49-F238E27FC236}">
                <a16:creationId xmlns:a16="http://schemas.microsoft.com/office/drawing/2014/main" id="{647D8CA6-BF51-4B87-A8BE-8D060974100B}"/>
              </a:ext>
            </a:extLst>
          </p:cNvPr>
          <p:cNvSpPr/>
          <p:nvPr/>
        </p:nvSpPr>
        <p:spPr>
          <a:xfrm>
            <a:off x="0" y="-1"/>
            <a:ext cx="12192000" cy="139632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pic>
        <p:nvPicPr>
          <p:cNvPr id="12" name="Immagine 11" descr="Immagine che contiene testo, screenshot&#10;&#10;Descrizione generata automaticamente">
            <a:extLst>
              <a:ext uri="{FF2B5EF4-FFF2-40B4-BE49-F238E27FC236}">
                <a16:creationId xmlns:a16="http://schemas.microsoft.com/office/drawing/2014/main" id="{9086D50E-117F-4B31-A8ED-DBF3B16C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248" y="139631"/>
            <a:ext cx="9886750" cy="6480701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18A64755-D0C8-414C-A663-80BBC74D0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77555" y="2808481"/>
            <a:ext cx="3274403" cy="1143000"/>
          </a:xfrm>
        </p:spPr>
        <p:txBody>
          <a:bodyPr>
            <a:noAutofit/>
          </a:bodyPr>
          <a:lstStyle/>
          <a:p>
            <a:r>
              <a:rPr lang="it-IT" sz="2400" dirty="0"/>
              <a:t>ESEMPIO</a:t>
            </a:r>
            <a:br>
              <a:rPr lang="it-IT" sz="2400" dirty="0"/>
            </a:br>
            <a:r>
              <a:rPr lang="it-IT" sz="2400" dirty="0"/>
              <a:t>Area 2 Persone e Ambiente di Lavoro</a:t>
            </a:r>
          </a:p>
        </p:txBody>
      </p:sp>
      <p:sp>
        <p:nvSpPr>
          <p:cNvPr id="13" name="Freccia a destra 12">
            <a:extLst>
              <a:ext uri="{FF2B5EF4-FFF2-40B4-BE49-F238E27FC236}">
                <a16:creationId xmlns:a16="http://schemas.microsoft.com/office/drawing/2014/main" id="{E1F62C00-9B6F-40F4-B2B9-0B856475489C}"/>
              </a:ext>
            </a:extLst>
          </p:cNvPr>
          <p:cNvSpPr/>
          <p:nvPr/>
        </p:nvSpPr>
        <p:spPr>
          <a:xfrm>
            <a:off x="318865" y="3951481"/>
            <a:ext cx="2281562" cy="41730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3855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7A56BE-1694-4545-A399-D553F27BD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2060"/>
                </a:solidFill>
              </a:rPr>
              <a:t>Spunti sul lavoro futuro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4A8B9F-CB27-4083-92E6-26DCE2EF9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685185"/>
          </a:xfrm>
        </p:spPr>
        <p:txBody>
          <a:bodyPr>
            <a:normAutofit fontScale="85000" lnSpcReduction="20000"/>
          </a:bodyPr>
          <a:lstStyle/>
          <a:p>
            <a:r>
              <a:rPr lang="it-IT" dirty="0">
                <a:solidFill>
                  <a:srgbClr val="002060"/>
                </a:solidFill>
              </a:rPr>
              <a:t>Una visione dell’uomo realmente integrale ed evangelica va al di là delle prospettive adottate dalle Nazioni Unite o altri Enti</a:t>
            </a:r>
          </a:p>
          <a:p>
            <a:pPr lvl="1"/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Ma permette di riconoscersi nell’altro e per questo riconoscere tutti gli attori di un territorio</a:t>
            </a:r>
          </a:p>
          <a:p>
            <a:r>
              <a:rPr lang="it-IT" dirty="0">
                <a:solidFill>
                  <a:srgbClr val="002060"/>
                </a:solidFill>
              </a:rPr>
              <a:t>Le Buone Pratiche da sole non bastano e servono Reti in grado di creare percorsi e processi stabili sul lavoro dignitoso e l’ambiente</a:t>
            </a:r>
          </a:p>
          <a:p>
            <a:pPr lvl="1"/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Misurare il valore delle buone pratiche e le loro connessioni, applicando davvero la formula 1+1=3 e no 1+1=0,5</a:t>
            </a:r>
          </a:p>
          <a:p>
            <a:r>
              <a:rPr lang="it-IT" dirty="0">
                <a:solidFill>
                  <a:srgbClr val="002060"/>
                </a:solidFill>
              </a:rPr>
              <a:t>Partire dall’ascolto dei territori e dai bisogni/esperienze degli uffici PSL  locali </a:t>
            </a:r>
          </a:p>
          <a:p>
            <a:pPr lvl="1"/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“Tracciare insieme il percorso preparatorio”, “Narrare il valore e la solidità delle esperienze”, “Partecipare alle Reti”, “Costruire percorsi in comune” e “Discernere comunitariamente”</a:t>
            </a:r>
          </a:p>
        </p:txBody>
      </p:sp>
      <p:sp>
        <p:nvSpPr>
          <p:cNvPr id="4" name="Shape 69">
            <a:extLst>
              <a:ext uri="{FF2B5EF4-FFF2-40B4-BE49-F238E27FC236}">
                <a16:creationId xmlns:a16="http://schemas.microsoft.com/office/drawing/2014/main" id="{99F42F39-FF23-436D-8DC9-3913E9E71DAC}"/>
              </a:ext>
            </a:extLst>
          </p:cNvPr>
          <p:cNvSpPr/>
          <p:nvPr/>
        </p:nvSpPr>
        <p:spPr>
          <a:xfrm>
            <a:off x="0" y="-1"/>
            <a:ext cx="12192000" cy="139632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" name="Shape 74">
            <a:extLst>
              <a:ext uri="{FF2B5EF4-FFF2-40B4-BE49-F238E27FC236}">
                <a16:creationId xmlns:a16="http://schemas.microsoft.com/office/drawing/2014/main" id="{D7638527-0754-426A-B420-6D29905E8923}"/>
              </a:ext>
            </a:extLst>
          </p:cNvPr>
          <p:cNvSpPr/>
          <p:nvPr/>
        </p:nvSpPr>
        <p:spPr>
          <a:xfrm>
            <a:off x="-1" y="6627821"/>
            <a:ext cx="12191999" cy="242053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69194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576</Words>
  <Application>Microsoft Office PowerPoint</Application>
  <PresentationFormat>Widescreen</PresentationFormat>
  <Paragraphs>64</Paragraphs>
  <Slides>10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Rockwell</vt:lpstr>
      <vt:lpstr>Tema di Office</vt:lpstr>
      <vt:lpstr>Office Theme</vt:lpstr>
      <vt:lpstr>  </vt:lpstr>
      <vt:lpstr>Da dove siamo partiti con Cagliari</vt:lpstr>
      <vt:lpstr>Il processo di Cantieri di LavOro</vt:lpstr>
      <vt:lpstr>Cosa abbiamo imparato da Cantieri di LavOro</vt:lpstr>
      <vt:lpstr>Obiettivi per la Settimana Sociale di Taranto 1/2</vt:lpstr>
      <vt:lpstr>Obiettivi per la prossima Settimana Sociale di Taranto 2/2</vt:lpstr>
      <vt:lpstr>OB. 2 - Rafforzare le Buone Pratiche collegando DSC, BES e SDGs </vt:lpstr>
      <vt:lpstr>ESEMPIO Area 2 Persone e Ambiente di Lavoro</vt:lpstr>
      <vt:lpstr>Spunti sul lavoro futuro</vt:lpstr>
      <vt:lpstr>Grazie e buon LavOro!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Luca Raffaele</dc:creator>
  <cp:lastModifiedBy>Luca Raffaele</cp:lastModifiedBy>
  <cp:revision>4</cp:revision>
  <dcterms:created xsi:type="dcterms:W3CDTF">2020-02-15T16:00:05Z</dcterms:created>
  <dcterms:modified xsi:type="dcterms:W3CDTF">2020-02-15T16:28:30Z</dcterms:modified>
</cp:coreProperties>
</file>