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3" r:id="rId3"/>
    <p:sldId id="308" r:id="rId4"/>
    <p:sldId id="309" r:id="rId5"/>
    <p:sldId id="311" r:id="rId6"/>
    <p:sldId id="301" r:id="rId7"/>
    <p:sldId id="302" r:id="rId8"/>
    <p:sldId id="303" r:id="rId9"/>
    <p:sldId id="312" r:id="rId10"/>
    <p:sldId id="307" r:id="rId11"/>
    <p:sldId id="310" r:id="rId12"/>
    <p:sldId id="300" r:id="rId13"/>
    <p:sldId id="280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06"/>
    <p:restoredTop sz="50000"/>
  </p:normalViewPr>
  <p:slideViewPr>
    <p:cSldViewPr snapToGrid="0" snapToObjects="1">
      <p:cViewPr varScale="1">
        <p:scale>
          <a:sx n="45" d="100"/>
          <a:sy n="45" d="100"/>
        </p:scale>
        <p:origin x="15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A4DA-526E-1846-A194-D4373C72A47A}" type="datetimeFigureOut">
              <a:rPr lang="it-IT" smtClean="0"/>
              <a:t>12/03/19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8D83F-7A4D-824A-96A4-2756F2E5302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5634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784E3-C49F-C649-8659-890D4879D8BF}" type="datetimeFigureOut">
              <a:rPr lang="it-IT" smtClean="0"/>
              <a:t>12/03/19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7497A-1EC1-0746-A32A-82EF0A36DC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2139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497A-1EC1-0746-A32A-82EF0A36DC3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723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2C8E-4055-3245-AB38-65A414DD663B}" type="datetimeFigureOut">
              <a:rPr lang="it-IT" smtClean="0"/>
              <a:t>12/03/19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2344-E2B7-1243-8EF1-4F6D9A922C6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2C8E-4055-3245-AB38-65A414DD663B}" type="datetimeFigureOut">
              <a:rPr lang="it-IT" smtClean="0"/>
              <a:t>12/03/19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2344-E2B7-1243-8EF1-4F6D9A922C6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960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2C8E-4055-3245-AB38-65A414DD663B}" type="datetimeFigureOut">
              <a:rPr lang="it-IT" smtClean="0"/>
              <a:t>12/03/19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2344-E2B7-1243-8EF1-4F6D9A922C6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097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2C8E-4055-3245-AB38-65A414DD663B}" type="datetimeFigureOut">
              <a:rPr lang="it-IT" smtClean="0"/>
              <a:t>12/03/19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2344-E2B7-1243-8EF1-4F6D9A922C6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42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2C8E-4055-3245-AB38-65A414DD663B}" type="datetimeFigureOut">
              <a:rPr lang="it-IT" smtClean="0"/>
              <a:t>12/03/19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2344-E2B7-1243-8EF1-4F6D9A922C6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563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2C8E-4055-3245-AB38-65A414DD663B}" type="datetimeFigureOut">
              <a:rPr lang="it-IT" smtClean="0"/>
              <a:t>12/03/19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2344-E2B7-1243-8EF1-4F6D9A922C6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969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2C8E-4055-3245-AB38-65A414DD663B}" type="datetimeFigureOut">
              <a:rPr lang="it-IT" smtClean="0"/>
              <a:t>12/03/19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2344-E2B7-1243-8EF1-4F6D9A922C6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9348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2C8E-4055-3245-AB38-65A414DD663B}" type="datetimeFigureOut">
              <a:rPr lang="it-IT" smtClean="0"/>
              <a:t>12/03/19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2344-E2B7-1243-8EF1-4F6D9A922C6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2C8E-4055-3245-AB38-65A414DD663B}" type="datetimeFigureOut">
              <a:rPr lang="it-IT" smtClean="0"/>
              <a:t>12/03/19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2344-E2B7-1243-8EF1-4F6D9A922C6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614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2C8E-4055-3245-AB38-65A414DD663B}" type="datetimeFigureOut">
              <a:rPr lang="it-IT" smtClean="0"/>
              <a:t>12/03/19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2344-E2B7-1243-8EF1-4F6D9A922C6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48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2C8E-4055-3245-AB38-65A414DD663B}" type="datetimeFigureOut">
              <a:rPr lang="it-IT" smtClean="0"/>
              <a:t>12/03/19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2344-E2B7-1243-8EF1-4F6D9A922C6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65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F2C8E-4055-3245-AB38-65A414DD663B}" type="datetimeFigureOut">
              <a:rPr lang="it-IT" smtClean="0"/>
              <a:t>12/03/19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E2344-E2B7-1243-8EF1-4F6D9A922C6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sultati immagini per treviso un nuovo iniz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3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7173864" y="5842337"/>
            <a:ext cx="43418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6000" dirty="0" smtClean="0">
                <a:solidFill>
                  <a:srgbClr val="FFFF00"/>
                </a:solidFill>
              </a:rPr>
              <a:t>Introduzione</a:t>
            </a:r>
            <a:endParaRPr lang="it-IT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contenuto 2"/>
          <p:cNvSpPr>
            <a:spLocks noGrp="1"/>
          </p:cNvSpPr>
          <p:nvPr>
            <p:ph idx="1"/>
          </p:nvPr>
        </p:nvSpPr>
        <p:spPr>
          <a:xfrm>
            <a:off x="400050" y="668338"/>
            <a:ext cx="7429500" cy="54995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it-IT" sz="4400" smtClean="0">
                <a:latin typeface="Verdana" charset="0"/>
                <a:ea typeface="Verdana" charset="0"/>
                <a:cs typeface="Verdana" charset="0"/>
              </a:rPr>
              <a:t>Il conflitto: come starci?</a:t>
            </a:r>
            <a:r>
              <a:rPr lang="it-IT" altLang="it-IT" sz="4400" b="1" smtClean="0">
                <a:latin typeface="Verdana" charset="0"/>
                <a:ea typeface="Verdana" charset="0"/>
                <a:cs typeface="Verdana" charset="0"/>
              </a:rPr>
              <a:t> </a:t>
            </a:r>
            <a:endParaRPr lang="it-IT" altLang="it-IT" sz="4400" b="1" dirty="0" smtClean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r>
              <a:rPr lang="it-IT" altLang="it-IT" sz="4400" b="1" dirty="0" smtClean="0">
                <a:latin typeface="Verdana" charset="0"/>
                <a:ea typeface="Verdana" charset="0"/>
                <a:cs typeface="Verdana" charset="0"/>
              </a:rPr>
              <a:t>“L’unità </a:t>
            </a:r>
            <a:r>
              <a:rPr lang="it-IT" altLang="it-IT" sz="4400" b="1" dirty="0">
                <a:latin typeface="Verdana" charset="0"/>
                <a:ea typeface="Verdana" charset="0"/>
                <a:cs typeface="Verdana" charset="0"/>
              </a:rPr>
              <a:t>prevale sul </a:t>
            </a:r>
            <a:r>
              <a:rPr lang="it-IT" altLang="it-IT" sz="4400" b="1" dirty="0" smtClean="0">
                <a:latin typeface="Verdana" charset="0"/>
                <a:ea typeface="Verdana" charset="0"/>
                <a:cs typeface="Verdana" charset="0"/>
              </a:rPr>
              <a:t>conflitto”.</a:t>
            </a:r>
          </a:p>
          <a:p>
            <a:pPr marL="0" indent="0">
              <a:buNone/>
            </a:pPr>
            <a:r>
              <a:rPr lang="it-IT" sz="4400" dirty="0" smtClean="0">
                <a:latin typeface="Verdana" charset="0"/>
                <a:ea typeface="Verdana" charset="0"/>
                <a:cs typeface="Verdana" charset="0"/>
              </a:rPr>
              <a:t>Non si tratta di ignorare il conflitto, </a:t>
            </a:r>
            <a:r>
              <a:rPr lang="it-IT" sz="4400" dirty="0">
                <a:latin typeface="Verdana" charset="0"/>
                <a:ea typeface="Verdana" charset="0"/>
                <a:cs typeface="Verdana" charset="0"/>
              </a:rPr>
              <a:t>ma </a:t>
            </a:r>
            <a:r>
              <a:rPr lang="it-IT" sz="4400" dirty="0" smtClean="0">
                <a:latin typeface="Verdana" charset="0"/>
                <a:ea typeface="Verdana" charset="0"/>
                <a:cs typeface="Verdana" charset="0"/>
              </a:rPr>
              <a:t>di abitarlo facendo </a:t>
            </a:r>
            <a:r>
              <a:rPr lang="it-IT" sz="4400" dirty="0">
                <a:latin typeface="Verdana" charset="0"/>
                <a:ea typeface="Verdana" charset="0"/>
                <a:cs typeface="Verdana" charset="0"/>
              </a:rPr>
              <a:t>emergere la possibilità di un </a:t>
            </a:r>
            <a:r>
              <a:rPr lang="it-IT" sz="4400" dirty="0" smtClean="0">
                <a:latin typeface="Verdana" charset="0"/>
                <a:ea typeface="Verdana" charset="0"/>
                <a:cs typeface="Verdana" charset="0"/>
              </a:rPr>
              <a:t>superamento</a:t>
            </a:r>
            <a:r>
              <a:rPr lang="it-IT" sz="4400" dirty="0">
                <a:latin typeface="Verdana" charset="0"/>
                <a:ea typeface="Verdana" charset="0"/>
                <a:cs typeface="Verdana" charset="0"/>
              </a:rPr>
              <a:t>. </a:t>
            </a:r>
            <a:endParaRPr lang="it-IT" altLang="it-IT" sz="4400" dirty="0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30723" name="Picture 2" descr="isultati immagini per evangelii gau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96838"/>
            <a:ext cx="4362450" cy="664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185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1451" y="0"/>
            <a:ext cx="12020549" cy="1882775"/>
          </a:xfrm>
        </p:spPr>
        <p:txBody>
          <a:bodyPr>
            <a:noAutofit/>
          </a:bodyPr>
          <a:lstStyle/>
          <a:p>
            <a:pPr algn="ctr"/>
            <a:r>
              <a:rPr lang="it-IT" sz="4800" b="1" dirty="0" smtClean="0">
                <a:latin typeface="Verdana" charset="0"/>
                <a:ea typeface="Verdana" charset="0"/>
                <a:cs typeface="Verdana" charset="0"/>
              </a:rPr>
              <a:t>Lo sguardo fisso su un modello di sviluppo alternativo a quello consumistico</a:t>
            </a:r>
            <a:endParaRPr lang="it-IT" sz="48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42900" y="1690688"/>
            <a:ext cx="4772025" cy="4824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b="1" dirty="0" smtClean="0">
                <a:latin typeface="Verdana" charset="0"/>
              </a:rPr>
              <a:t/>
            </a:r>
            <a:br>
              <a:rPr lang="it-IT" altLang="it-IT" b="1" dirty="0" smtClean="0">
                <a:latin typeface="Verdana" charset="0"/>
              </a:rPr>
            </a:br>
            <a:r>
              <a:rPr lang="it-IT" altLang="it-IT" b="1" dirty="0" smtClean="0">
                <a:solidFill>
                  <a:srgbClr val="FF0000"/>
                </a:solidFill>
                <a:latin typeface="Verdana" charset="0"/>
              </a:rPr>
              <a:t>La sostenibilità è RELAZIONE.</a:t>
            </a:r>
            <a:br>
              <a:rPr lang="it-IT" altLang="it-IT" b="1" dirty="0" smtClean="0">
                <a:solidFill>
                  <a:srgbClr val="FF0000"/>
                </a:solidFill>
                <a:latin typeface="Verdana" charset="0"/>
              </a:rPr>
            </a:br>
            <a:r>
              <a:rPr lang="it-IT" altLang="it-IT" b="1" dirty="0" smtClean="0">
                <a:latin typeface="Verdana" charset="0"/>
              </a:rPr>
              <a:t>A custodia del rapporto con Dio, con i fratelli, con il creato, con noi stessi...</a:t>
            </a:r>
            <a:br>
              <a:rPr lang="it-IT" altLang="it-IT" b="1" dirty="0" smtClean="0">
                <a:latin typeface="Verdana" charset="0"/>
              </a:rPr>
            </a:br>
            <a:endParaRPr lang="it-IT" altLang="it-IT" b="1" dirty="0">
              <a:latin typeface="Verdana" charset="0"/>
            </a:endParaRPr>
          </a:p>
        </p:txBody>
      </p:sp>
      <p:pic>
        <p:nvPicPr>
          <p:cNvPr id="4098" name="Picture 2" descr="isultati immagini per goals 20130 itali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817" y="2247900"/>
            <a:ext cx="6526634" cy="370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388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sultati immagini per prenderci per m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00274" y="4600575"/>
            <a:ext cx="9991725" cy="22574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4700" b="1" dirty="0" smtClean="0">
                <a:solidFill>
                  <a:srgbClr val="FFFF00"/>
                </a:solidFill>
                <a:latin typeface="Verdana" charset="0"/>
                <a:ea typeface="Verdana" charset="0"/>
                <a:cs typeface="Verdana" charset="0"/>
              </a:rPr>
              <a:t>“Noi siamo, come mai prima d’ora, in una situazione di </a:t>
            </a:r>
            <a:r>
              <a:rPr lang="it-IT" sz="4700" b="1" i="1" dirty="0" smtClean="0">
                <a:solidFill>
                  <a:srgbClr val="FFFF00"/>
                </a:solidFill>
                <a:latin typeface="Verdana" charset="0"/>
                <a:ea typeface="Verdana" charset="0"/>
                <a:cs typeface="Verdana" charset="0"/>
              </a:rPr>
              <a:t>aut aut</a:t>
            </a:r>
            <a:r>
              <a:rPr lang="it-IT" sz="4700" b="1" dirty="0" smtClean="0">
                <a:solidFill>
                  <a:srgbClr val="FFFF00"/>
                </a:solidFill>
                <a:latin typeface="Verdana" charset="0"/>
                <a:ea typeface="Verdana" charset="0"/>
                <a:cs typeface="Verdana" charset="0"/>
              </a:rPr>
              <a:t>: possiamo scegliere se prenderci per mano o finire in una fossa comune” </a:t>
            </a:r>
          </a:p>
          <a:p>
            <a:pPr marL="0" indent="0" algn="r">
              <a:buNone/>
            </a:pPr>
            <a:r>
              <a:rPr lang="it-IT" sz="3000" dirty="0" smtClean="0">
                <a:solidFill>
                  <a:srgbClr val="FFFF00"/>
                </a:solidFill>
                <a:latin typeface="Verdana" charset="0"/>
                <a:ea typeface="Verdana" charset="0"/>
                <a:cs typeface="Verdana" charset="0"/>
              </a:rPr>
              <a:t>(</a:t>
            </a:r>
            <a:r>
              <a:rPr lang="it-IT" sz="3000" dirty="0" err="1" smtClean="0">
                <a:solidFill>
                  <a:srgbClr val="FFFF00"/>
                </a:solidFill>
                <a:latin typeface="Verdana" charset="0"/>
                <a:ea typeface="Verdana" charset="0"/>
                <a:cs typeface="Verdana" charset="0"/>
              </a:rPr>
              <a:t>Z</a:t>
            </a:r>
            <a:r>
              <a:rPr lang="it-IT" sz="3000" dirty="0" smtClean="0">
                <a:solidFill>
                  <a:srgbClr val="FFFF00"/>
                </a:solidFill>
                <a:latin typeface="Verdana" charset="0"/>
                <a:ea typeface="Verdana" charset="0"/>
                <a:cs typeface="Verdana" charset="0"/>
              </a:rPr>
              <a:t>. </a:t>
            </a:r>
            <a:r>
              <a:rPr lang="it-IT" sz="3000" dirty="0" err="1" smtClean="0">
                <a:solidFill>
                  <a:srgbClr val="FFFF00"/>
                </a:solidFill>
                <a:latin typeface="Verdana" charset="0"/>
                <a:ea typeface="Verdana" charset="0"/>
                <a:cs typeface="Verdana" charset="0"/>
              </a:rPr>
              <a:t>Bauman</a:t>
            </a:r>
            <a:r>
              <a:rPr lang="it-IT" sz="3000" dirty="0" smtClean="0">
                <a:solidFill>
                  <a:srgbClr val="FFFF00"/>
                </a:solidFill>
                <a:latin typeface="Verdana" charset="0"/>
                <a:ea typeface="Verdana" charset="0"/>
                <a:cs typeface="Verdana" charset="0"/>
              </a:rPr>
              <a:t>)</a:t>
            </a:r>
            <a:endParaRPr lang="it-IT" sz="3000" dirty="0">
              <a:solidFill>
                <a:srgbClr val="FFFF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33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74" y="0"/>
            <a:ext cx="50292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740" y="128587"/>
            <a:ext cx="6339036" cy="66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8" name="Segnaposto contenuto 1"/>
          <p:cNvSpPr>
            <a:spLocks noGrp="1"/>
          </p:cNvSpPr>
          <p:nvPr>
            <p:ph idx="1"/>
          </p:nvPr>
        </p:nvSpPr>
        <p:spPr>
          <a:xfrm>
            <a:off x="10034762" y="257175"/>
            <a:ext cx="1881014" cy="94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sz="5400" b="1" dirty="0">
                <a:solidFill>
                  <a:srgbClr val="FFFF00"/>
                </a:solidFill>
                <a:latin typeface="Verdana" charset="0"/>
                <a:ea typeface="Verdana" charset="0"/>
                <a:cs typeface="Verdana" charset="0"/>
              </a:rPr>
              <a:t>fine</a:t>
            </a:r>
          </a:p>
        </p:txBody>
      </p:sp>
    </p:spTree>
    <p:extLst>
      <p:ext uri="{BB962C8B-B14F-4D97-AF65-F5344CB8AC3E}">
        <p14:creationId xmlns:p14="http://schemas.microsoft.com/office/powerpoint/2010/main" val="601385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ultati immagini per graz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"/>
            <a:ext cx="12176593" cy="62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06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3914775"/>
            <a:ext cx="12192000" cy="2605088"/>
          </a:xfrm>
        </p:spPr>
        <p:txBody>
          <a:bodyPr>
            <a:normAutofit fontScale="92500"/>
          </a:bodyPr>
          <a:lstStyle/>
          <a:p>
            <a:r>
              <a:rPr lang="it-IT" sz="4000" dirty="0" smtClean="0">
                <a:latin typeface="Verdana" charset="0"/>
                <a:ea typeface="Verdana" charset="0"/>
                <a:cs typeface="Verdana" charset="0"/>
              </a:rPr>
              <a:t>Nel solco di </a:t>
            </a:r>
            <a:r>
              <a:rPr lang="it-IT" sz="4000" i="1" dirty="0" err="1" smtClean="0">
                <a:latin typeface="Verdana" charset="0"/>
                <a:ea typeface="Verdana" charset="0"/>
                <a:cs typeface="Verdana" charset="0"/>
              </a:rPr>
              <a:t>Laudato</a:t>
            </a:r>
            <a:r>
              <a:rPr lang="it-IT" sz="4000" i="1" dirty="0" smtClean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it-IT" sz="4000" i="1" dirty="0" err="1" smtClean="0">
                <a:latin typeface="Verdana" charset="0"/>
                <a:ea typeface="Verdana" charset="0"/>
                <a:cs typeface="Verdana" charset="0"/>
              </a:rPr>
              <a:t>si’</a:t>
            </a:r>
            <a:r>
              <a:rPr lang="it-IT" sz="4000" i="1" dirty="0" smtClean="0">
                <a:latin typeface="Verdana" charset="0"/>
                <a:ea typeface="Verdana" charset="0"/>
                <a:cs typeface="Verdana" charset="0"/>
              </a:rPr>
              <a:t>;</a:t>
            </a:r>
          </a:p>
          <a:p>
            <a:r>
              <a:rPr lang="it-IT" sz="4000" dirty="0" smtClean="0">
                <a:latin typeface="Verdana" charset="0"/>
                <a:ea typeface="Verdana" charset="0"/>
                <a:cs typeface="Verdana" charset="0"/>
              </a:rPr>
              <a:t>Dalla Settimana Sociale di Cagliari sul tema del </a:t>
            </a:r>
            <a:r>
              <a:rPr lang="it-IT" sz="4000" b="1" dirty="0" smtClean="0">
                <a:latin typeface="Verdana" charset="0"/>
                <a:ea typeface="Verdana" charset="0"/>
                <a:cs typeface="Verdana" charset="0"/>
              </a:rPr>
              <a:t>lavoro</a:t>
            </a:r>
            <a:r>
              <a:rPr lang="it-IT" sz="4000" dirty="0" smtClean="0">
                <a:latin typeface="Verdana" charset="0"/>
                <a:ea typeface="Verdana" charset="0"/>
                <a:cs typeface="Verdana" charset="0"/>
              </a:rPr>
              <a:t> alla prossima sul tema della </a:t>
            </a:r>
            <a:r>
              <a:rPr lang="it-IT" sz="4000" b="1" dirty="0" smtClean="0">
                <a:latin typeface="Verdana" charset="0"/>
                <a:ea typeface="Verdana" charset="0"/>
                <a:cs typeface="Verdana" charset="0"/>
              </a:rPr>
              <a:t>sostenibilità e della cura della casa comune</a:t>
            </a:r>
            <a:r>
              <a:rPr lang="it-IT" sz="4000" dirty="0">
                <a:latin typeface="Verdana" charset="0"/>
                <a:ea typeface="Verdana" charset="0"/>
                <a:cs typeface="Verdana" charset="0"/>
              </a:rPr>
              <a:t>.</a:t>
            </a:r>
          </a:p>
        </p:txBody>
      </p:sp>
      <p:pic>
        <p:nvPicPr>
          <p:cNvPr id="2050" name="Picture 2" descr="isultati immagini per il pu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0"/>
            <a:ext cx="69151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612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5524" y="222250"/>
            <a:ext cx="7407401" cy="1325563"/>
          </a:xfrm>
        </p:spPr>
        <p:txBody>
          <a:bodyPr/>
          <a:lstStyle/>
          <a:p>
            <a:pPr algn="ctr"/>
            <a:r>
              <a:rPr lang="it-IT" b="1" dirty="0" smtClean="0">
                <a:latin typeface="Verdana" charset="0"/>
                <a:ea typeface="Verdana" charset="0"/>
                <a:cs typeface="Verdana" charset="0"/>
              </a:rPr>
              <a:t>1. Una PSL profetica?</a:t>
            </a:r>
            <a:endParaRPr lang="it-IT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14924" y="1825625"/>
            <a:ext cx="685800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4400" dirty="0" smtClean="0">
                <a:latin typeface="Verdana" charset="0"/>
                <a:ea typeface="Verdana" charset="0"/>
                <a:cs typeface="Verdana" charset="0"/>
              </a:rPr>
              <a:t>“La pastorale del lavoro, prima di essere un settore specifico, sia colta come una modalità generale che deve innervare l’intera azione pastorale” </a:t>
            </a:r>
          </a:p>
          <a:p>
            <a:pPr marL="0" indent="0">
              <a:buNone/>
            </a:pPr>
            <a:r>
              <a:rPr lang="it-IT" sz="44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it-IT" sz="4400" dirty="0" smtClean="0">
                <a:latin typeface="Verdana" charset="0"/>
                <a:ea typeface="Verdana" charset="0"/>
                <a:cs typeface="Verdana" charset="0"/>
              </a:rPr>
              <a:t>            (C.M. Martini)</a:t>
            </a:r>
            <a:endParaRPr lang="it-IT" sz="4400" dirty="0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3074" name="Picture 2" descr="isultati immagini per cardinal mart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55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195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4">
                <a:lumMod val="20000"/>
                <a:lumOff val="8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940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L’ecologia integrale interseca vari ambiti della pastorale: un nuovo metodo</a:t>
            </a:r>
            <a:endParaRPr lang="it-IT" b="1" dirty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7175" y="1943100"/>
            <a:ext cx="11544300" cy="4714875"/>
          </a:xfrm>
        </p:spPr>
        <p:txBody>
          <a:bodyPr/>
          <a:lstStyle/>
          <a:p>
            <a:pPr marL="0" indent="0" algn="just">
              <a:buNone/>
            </a:pPr>
            <a:r>
              <a:rPr lang="it-IT" b="1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La moltiplicazione di uffici molto specializzati, ma a volte separati, non giova alla significatività della proposta cristiana. </a:t>
            </a:r>
            <a:r>
              <a:rPr lang="it-IT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In un mondo frammentato che produce dispersione e moltiplica le appartenenze, i giovani hanno bisogno di essere aiutati a unificare la vita, leggendo in profondità le esperienze quotidiane e facendo discernimento. Se questa è la priorità, è necessario sviluppare maggiore coordinamento e integrazione tra i diversi ambiti, </a:t>
            </a:r>
            <a:r>
              <a:rPr lang="it-IT" b="1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passando da un lavoro per “uffici” a un lavoro per “progetti</a:t>
            </a:r>
            <a:r>
              <a:rPr lang="it-IT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”</a:t>
            </a:r>
            <a:r>
              <a:rPr lang="it-IT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</a:p>
          <a:p>
            <a:pPr marL="0" indent="0" algn="just">
              <a:buNone/>
            </a:pPr>
            <a:r>
              <a:rPr lang="it-IT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it-IT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                 (dal Documento finale del Sinodo sui giovani)</a:t>
            </a:r>
            <a:endParaRPr lang="it-IT" dirty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66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sultati immagini per integra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0" y="-662781"/>
            <a:ext cx="12078730" cy="699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2940" y="2380117"/>
            <a:ext cx="10515600" cy="1325563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FF00"/>
                </a:solidFill>
                <a:latin typeface="Verdana" charset="0"/>
                <a:ea typeface="Verdana" charset="0"/>
                <a:cs typeface="Verdana" charset="0"/>
              </a:rPr>
              <a:t>Il nuovo umanesimo di papa Francesco</a:t>
            </a:r>
            <a:endParaRPr lang="it-IT" b="1" dirty="0">
              <a:solidFill>
                <a:srgbClr val="FFFF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600" y="3800118"/>
            <a:ext cx="11725790" cy="3486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4000" dirty="0" smtClean="0">
                <a:solidFill>
                  <a:srgbClr val="00B050"/>
                </a:solidFill>
                <a:latin typeface="Verdana" charset="0"/>
                <a:ea typeface="Verdana" charset="0"/>
                <a:cs typeface="Verdana" charset="0"/>
              </a:rPr>
              <a:t>1</a:t>
            </a:r>
            <a:r>
              <a:rPr lang="it-IT" sz="4000" dirty="0" smtClean="0">
                <a:solidFill>
                  <a:srgbClr val="00B050"/>
                </a:solidFill>
                <a:latin typeface="Verdana" charset="0"/>
                <a:ea typeface="Verdana" charset="0"/>
                <a:cs typeface="Verdana" charset="0"/>
              </a:rPr>
              <a:t>. </a:t>
            </a:r>
            <a:r>
              <a:rPr lang="it-IT" sz="4000" dirty="0">
                <a:solidFill>
                  <a:srgbClr val="00B050"/>
                </a:solidFill>
                <a:latin typeface="Verdana" charset="0"/>
                <a:ea typeface="Verdana" charset="0"/>
                <a:cs typeface="Verdana" charset="0"/>
              </a:rPr>
              <a:t>L</a:t>
            </a:r>
            <a:r>
              <a:rPr lang="it-IT" sz="4000" dirty="0" smtClean="0">
                <a:solidFill>
                  <a:srgbClr val="00B050"/>
                </a:solidFill>
                <a:latin typeface="Verdana" charset="0"/>
                <a:ea typeface="Verdana" charset="0"/>
                <a:cs typeface="Verdana" charset="0"/>
              </a:rPr>
              <a:t>a </a:t>
            </a:r>
            <a:r>
              <a:rPr lang="it-IT" sz="4000" dirty="0">
                <a:solidFill>
                  <a:srgbClr val="00B050"/>
                </a:solidFill>
                <a:latin typeface="Verdana" charset="0"/>
                <a:ea typeface="Verdana" charset="0"/>
                <a:cs typeface="Verdana" charset="0"/>
              </a:rPr>
              <a:t>capacità di </a:t>
            </a:r>
            <a:r>
              <a:rPr lang="it-IT" sz="4000" b="1" dirty="0" smtClean="0">
                <a:solidFill>
                  <a:srgbClr val="00B050"/>
                </a:solidFill>
                <a:latin typeface="Verdana" charset="0"/>
                <a:ea typeface="Verdana" charset="0"/>
                <a:cs typeface="Verdana" charset="0"/>
              </a:rPr>
              <a:t>integrare</a:t>
            </a:r>
            <a:r>
              <a:rPr lang="it-IT" sz="4000" dirty="0" smtClean="0">
                <a:solidFill>
                  <a:srgbClr val="00B050"/>
                </a:solidFill>
                <a:latin typeface="Verdana" charset="0"/>
                <a:ea typeface="Verdana" charset="0"/>
                <a:cs typeface="Verdana" charset="0"/>
              </a:rPr>
              <a:t>: nuove </a:t>
            </a:r>
            <a:r>
              <a:rPr lang="it-IT" sz="4000" dirty="0">
                <a:solidFill>
                  <a:srgbClr val="00B050"/>
                </a:solidFill>
                <a:latin typeface="Verdana" charset="0"/>
                <a:ea typeface="Verdana" charset="0"/>
                <a:cs typeface="Verdana" charset="0"/>
              </a:rPr>
              <a:t>sintesi culturali. Contro la tentazione di paradigmi unilaterali e di avventurarsi in colonizzazioni ideologiche, </a:t>
            </a:r>
            <a:r>
              <a:rPr lang="it-IT" sz="4000" dirty="0" smtClean="0">
                <a:solidFill>
                  <a:srgbClr val="00B050"/>
                </a:solidFill>
                <a:latin typeface="Verdana" charset="0"/>
                <a:ea typeface="Verdana" charset="0"/>
                <a:cs typeface="Verdana" charset="0"/>
              </a:rPr>
              <a:t>occorre mostrare i </a:t>
            </a:r>
            <a:r>
              <a:rPr lang="it-IT" sz="4000" dirty="0">
                <a:solidFill>
                  <a:srgbClr val="00B050"/>
                </a:solidFill>
                <a:latin typeface="Verdana" charset="0"/>
                <a:ea typeface="Verdana" charset="0"/>
                <a:cs typeface="Verdana" charset="0"/>
              </a:rPr>
              <a:t>tratti di varie culture e la bellezza di vincere le chiusure</a:t>
            </a:r>
            <a:r>
              <a:rPr lang="it-IT" sz="4000" dirty="0" smtClean="0">
                <a:solidFill>
                  <a:srgbClr val="00B050"/>
                </a:solidFill>
                <a:latin typeface="Verdana" charset="0"/>
                <a:ea typeface="Verdana" charset="0"/>
                <a:cs typeface="Verdana" charset="0"/>
              </a:rPr>
              <a:t>.</a:t>
            </a:r>
            <a:endParaRPr lang="it-IT" sz="4000" dirty="0">
              <a:solidFill>
                <a:srgbClr val="00B05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28600" y="27671"/>
            <a:ext cx="11477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2. Le tre corsie dell’autostrada</a:t>
            </a:r>
            <a:endParaRPr lang="it-IT" sz="4800" b="1" dirty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19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86376" y="314326"/>
            <a:ext cx="6905624" cy="6315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dirty="0" smtClean="0">
                <a:latin typeface="Verdana" charset="0"/>
                <a:ea typeface="Verdana" charset="0"/>
                <a:cs typeface="Verdana" charset="0"/>
              </a:rPr>
              <a:t>2. La </a:t>
            </a:r>
            <a:r>
              <a:rPr lang="it-IT" sz="3600" dirty="0">
                <a:latin typeface="Verdana" charset="0"/>
                <a:ea typeface="Verdana" charset="0"/>
                <a:cs typeface="Verdana" charset="0"/>
              </a:rPr>
              <a:t>capacità di </a:t>
            </a:r>
            <a:r>
              <a:rPr lang="it-IT" sz="3600" b="1" dirty="0">
                <a:latin typeface="Verdana" charset="0"/>
                <a:ea typeface="Verdana" charset="0"/>
                <a:cs typeface="Verdana" charset="0"/>
              </a:rPr>
              <a:t>dialogo</a:t>
            </a:r>
            <a:r>
              <a:rPr lang="it-IT" sz="3600" dirty="0">
                <a:latin typeface="Verdana" charset="0"/>
                <a:ea typeface="Verdana" charset="0"/>
                <a:cs typeface="Verdana" charset="0"/>
              </a:rPr>
              <a:t>: </a:t>
            </a:r>
            <a:r>
              <a:rPr lang="it-IT" sz="3600" dirty="0" smtClean="0">
                <a:latin typeface="Verdana" charset="0"/>
                <a:ea typeface="Verdana" charset="0"/>
                <a:cs typeface="Verdana" charset="0"/>
              </a:rPr>
              <a:t>porta </a:t>
            </a:r>
            <a:r>
              <a:rPr lang="it-IT" sz="3600" dirty="0">
                <a:latin typeface="Verdana" charset="0"/>
                <a:ea typeface="Verdana" charset="0"/>
                <a:cs typeface="Verdana" charset="0"/>
              </a:rPr>
              <a:t>a riconoscere l’altro affidabile. </a:t>
            </a:r>
            <a:r>
              <a:rPr lang="it-IT" sz="3600" dirty="0" smtClean="0">
                <a:latin typeface="Verdana" charset="0"/>
                <a:ea typeface="Verdana" charset="0"/>
                <a:cs typeface="Verdana" charset="0"/>
              </a:rPr>
              <a:t>E</a:t>
            </a:r>
            <a:r>
              <a:rPr lang="it-IT" sz="3600" dirty="0">
                <a:latin typeface="Verdana" charset="0"/>
                <a:ea typeface="Verdana" charset="0"/>
                <a:cs typeface="Verdana" charset="0"/>
              </a:rPr>
              <a:t>’ la possibilità di guardare </a:t>
            </a:r>
            <a:r>
              <a:rPr lang="it-IT" sz="3600" dirty="0" smtClean="0">
                <a:latin typeface="Verdana" charset="0"/>
                <a:ea typeface="Verdana" charset="0"/>
                <a:cs typeface="Verdana" charset="0"/>
              </a:rPr>
              <a:t>l’altro come soggetto da </a:t>
            </a:r>
            <a:r>
              <a:rPr lang="it-IT" sz="3600" dirty="0">
                <a:latin typeface="Verdana" charset="0"/>
                <a:ea typeface="Verdana" charset="0"/>
                <a:cs typeface="Verdana" charset="0"/>
              </a:rPr>
              <a:t>ascoltare e da apprezzare. Il dialogo consente di realizzare «coalizioni non più solamente militari o economiche ma culturali, educative, filosofiche, religiose».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6146" name="Picture 2" descr="isultati immagini per dia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94430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039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sultati immagini per giovani Chie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79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213420" y="554831"/>
            <a:ext cx="4978580" cy="5748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sz="4400" dirty="0" smtClean="0">
                <a:solidFill>
                  <a:srgbClr val="0070C0"/>
                </a:solidFill>
                <a:latin typeface="Verdana" charset="0"/>
                <a:ea typeface="Verdana" charset="0"/>
                <a:cs typeface="Verdana" charset="0"/>
              </a:rPr>
              <a:t>3. La capacità </a:t>
            </a:r>
            <a:r>
              <a:rPr lang="it-IT" sz="4400" dirty="0">
                <a:solidFill>
                  <a:srgbClr val="0070C0"/>
                </a:solidFill>
                <a:latin typeface="Verdana" charset="0"/>
                <a:ea typeface="Verdana" charset="0"/>
                <a:cs typeface="Verdana" charset="0"/>
              </a:rPr>
              <a:t>di </a:t>
            </a:r>
            <a:r>
              <a:rPr lang="it-IT" sz="4400" b="1" dirty="0">
                <a:solidFill>
                  <a:srgbClr val="0070C0"/>
                </a:solidFill>
                <a:latin typeface="Verdana" charset="0"/>
                <a:ea typeface="Verdana" charset="0"/>
                <a:cs typeface="Verdana" charset="0"/>
              </a:rPr>
              <a:t>generare</a:t>
            </a:r>
            <a:r>
              <a:rPr lang="it-IT" sz="4400" dirty="0">
                <a:solidFill>
                  <a:srgbClr val="0070C0"/>
                </a:solidFill>
                <a:latin typeface="Verdana" charset="0"/>
                <a:ea typeface="Verdana" charset="0"/>
                <a:cs typeface="Verdana" charset="0"/>
              </a:rPr>
              <a:t>. I giovani sono il presente della storia, non solo il futuro. Occorre renderli protagonisti di modelli economici più inclusivi e giusti. </a:t>
            </a:r>
            <a:r>
              <a:rPr lang="it-IT" sz="4400" dirty="0" smtClean="0">
                <a:solidFill>
                  <a:srgbClr val="0070C0"/>
                </a:solidFill>
                <a:latin typeface="Verdana" charset="0"/>
                <a:ea typeface="Verdana" charset="0"/>
                <a:cs typeface="Verdana" charset="0"/>
              </a:rPr>
              <a:t>Prospettiva intergenerazionale</a:t>
            </a:r>
            <a:endParaRPr lang="it-IT" sz="4400" dirty="0">
              <a:solidFill>
                <a:srgbClr val="0070C0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1513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7466" y="5532437"/>
            <a:ext cx="7362825" cy="1325563"/>
          </a:xfrm>
        </p:spPr>
        <p:txBody>
          <a:bodyPr>
            <a:normAutofit/>
          </a:bodyPr>
          <a:lstStyle/>
          <a:p>
            <a:r>
              <a:rPr lang="it-IT" sz="5400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3. Due salvagenti:</a:t>
            </a:r>
            <a:endParaRPr lang="it-IT" sz="5400" b="1" dirty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026" name="Picture 2" descr="isultati immagini per salvagen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37759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273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393</Words>
  <Application>Microsoft Macintosh PowerPoint</Application>
  <PresentationFormat>Widescreen</PresentationFormat>
  <Paragraphs>24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Calibri</vt:lpstr>
      <vt:lpstr>Calibri Light</vt:lpstr>
      <vt:lpstr>Verdana</vt:lpstr>
      <vt:lpstr>Arial</vt:lpstr>
      <vt:lpstr>Tema di Office</vt:lpstr>
      <vt:lpstr>Presentazione di PowerPoint</vt:lpstr>
      <vt:lpstr>Presentazione di PowerPoint</vt:lpstr>
      <vt:lpstr>Presentazione di PowerPoint</vt:lpstr>
      <vt:lpstr>1. Una PSL profetica?</vt:lpstr>
      <vt:lpstr>L’ecologia integrale interseca vari ambiti della pastorale: un nuovo metodo</vt:lpstr>
      <vt:lpstr>Il nuovo umanesimo di papa Francesco</vt:lpstr>
      <vt:lpstr>Presentazione di PowerPoint</vt:lpstr>
      <vt:lpstr>Presentazione di PowerPoint</vt:lpstr>
      <vt:lpstr>3. Due salvagenti:</vt:lpstr>
      <vt:lpstr>Presentazione di PowerPoint</vt:lpstr>
      <vt:lpstr>Lo sguardo fisso su un modello di sviluppo alternativo a quello consumistico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UN’ARCA PER LA SOCIETA’ LIQUIDA</dc:title>
  <dc:creator>Utente di Microsoft Office</dc:creator>
  <cp:lastModifiedBy>Utente di Microsoft Office</cp:lastModifiedBy>
  <cp:revision>58</cp:revision>
  <cp:lastPrinted>2018-08-13T07:02:59Z</cp:lastPrinted>
  <dcterms:created xsi:type="dcterms:W3CDTF">2017-04-21T09:08:25Z</dcterms:created>
  <dcterms:modified xsi:type="dcterms:W3CDTF">2019-03-12T16:26:19Z</dcterms:modified>
</cp:coreProperties>
</file>