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72" r:id="rId4"/>
    <p:sldId id="279" r:id="rId5"/>
    <p:sldId id="265" r:id="rId6"/>
    <p:sldId id="275" r:id="rId7"/>
    <p:sldId id="277" r:id="rId8"/>
    <p:sldId id="268" r:id="rId9"/>
    <p:sldId id="269" r:id="rId10"/>
    <p:sldId id="278" r:id="rId11"/>
    <p:sldId id="280" r:id="rId1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DD283-622F-4F8A-A350-A83AF72931AF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33F97-B2BB-4604-B01C-76576BEAEE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010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1EDF2-FD32-BA40-9338-216E33EC007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418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07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44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34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4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768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203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174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77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01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503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49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1D19F-F68D-475A-AB05-21B213F03206}" type="datetimeFigureOut">
              <a:rPr lang="it-IT" smtClean="0"/>
              <a:t>09/11/2018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8C14-DA00-4B1A-9FF7-85A6FE2981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58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332656"/>
            <a:ext cx="8640960" cy="626469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3200" b="1" dirty="0" smtClean="0">
              <a:solidFill>
                <a:srgbClr val="FF0000"/>
              </a:solidFill>
            </a:endParaRPr>
          </a:p>
          <a:p>
            <a:pPr algn="ctr"/>
            <a:endParaRPr lang="it-IT" sz="3200" b="1" dirty="0">
              <a:solidFill>
                <a:srgbClr val="FF0000"/>
              </a:solidFill>
            </a:endParaRPr>
          </a:p>
          <a:p>
            <a:pPr algn="ctr"/>
            <a:endParaRPr lang="it-IT" sz="32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3400" b="1" dirty="0" smtClean="0">
                <a:solidFill>
                  <a:srgbClr val="FF0000"/>
                </a:solidFill>
              </a:rPr>
              <a:t>68° Giornata Nazionale del Ringraziamento</a:t>
            </a:r>
          </a:p>
          <a:p>
            <a:pPr algn="ctr"/>
            <a:endParaRPr lang="it-IT" sz="3400" b="1" dirty="0" smtClean="0">
              <a:solidFill>
                <a:srgbClr val="FF0000"/>
              </a:solidFill>
            </a:endParaRPr>
          </a:p>
          <a:p>
            <a:pPr algn="ctr"/>
            <a:endParaRPr lang="it-IT" sz="3400" b="1" dirty="0">
              <a:solidFill>
                <a:srgbClr val="FF0000"/>
              </a:solidFill>
            </a:endParaRPr>
          </a:p>
          <a:p>
            <a:pPr algn="ctr"/>
            <a:r>
              <a:rPr lang="it-IT" sz="3400" b="1" dirty="0" smtClean="0">
                <a:solidFill>
                  <a:srgbClr val="FF0000"/>
                </a:solidFill>
              </a:rPr>
              <a:t>Un’agricoltura contro la disuguaglianza</a:t>
            </a:r>
          </a:p>
          <a:p>
            <a:pPr algn="ctr"/>
            <a:endParaRPr lang="it-IT" sz="3400" b="1" dirty="0" smtClean="0">
              <a:solidFill>
                <a:srgbClr val="FF0000"/>
              </a:solidFill>
            </a:endParaRPr>
          </a:p>
          <a:p>
            <a:pPr algn="ctr"/>
            <a:endParaRPr lang="it-IT" sz="3400" b="1" dirty="0" smtClean="0">
              <a:solidFill>
                <a:srgbClr val="FF0000"/>
              </a:solidFill>
            </a:endParaRPr>
          </a:p>
          <a:p>
            <a:pPr algn="ctr"/>
            <a:endParaRPr lang="it-IT" sz="3400" b="1" dirty="0">
              <a:solidFill>
                <a:srgbClr val="FF0000"/>
              </a:solidFill>
            </a:endParaRPr>
          </a:p>
          <a:p>
            <a:pPr algn="ctr"/>
            <a:r>
              <a:rPr lang="it-IT" sz="3400" b="1" dirty="0" smtClean="0">
                <a:solidFill>
                  <a:srgbClr val="FF0000"/>
                </a:solidFill>
              </a:rPr>
              <a:t>Pisa, 10 novembre 2018</a:t>
            </a:r>
            <a:endParaRPr lang="it-IT" sz="34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C:\Users\castro\Desktop\Logo Cen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3528392" cy="107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3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44624"/>
            <a:ext cx="9144000" cy="66247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pitchFamily="18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pitchFamily="18" charset="0"/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r>
              <a:rPr lang="it-IT" sz="2800" b="1" dirty="0" smtClean="0">
                <a:solidFill>
                  <a:srgbClr val="FF0000"/>
                </a:solidFill>
              </a:rPr>
              <a:t>Si rivitalizzano territori e comunità locali con i patrimoni enogastronomici come perno</a:t>
            </a:r>
          </a:p>
          <a:p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di </a:t>
            </a:r>
            <a:r>
              <a:rPr lang="it-IT" sz="2400" b="1" dirty="0">
                <a:solidFill>
                  <a:srgbClr val="FF0000"/>
                </a:solidFill>
              </a:rPr>
              <a:t>una multiforme economia sui </a:t>
            </a:r>
            <a:r>
              <a:rPr lang="it-IT" sz="2400" b="1" dirty="0" smtClean="0">
                <a:solidFill>
                  <a:srgbClr val="FF0000"/>
                </a:solidFill>
              </a:rPr>
              <a:t>territori</a:t>
            </a:r>
            <a:endParaRPr lang="it-IT" sz="2400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  <a:latin typeface="+mj-lt"/>
              </a:rPr>
              <a:t>38,1 milioni (8,8 regolarmente) hanno partecipato a sagre di prodotti locali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  <a:latin typeface="+mj-lt"/>
              </a:rPr>
              <a:t>26,1 milioni (5 con regolarità) hanno fatto vacanze o viaggi nei territori di eccellenze enogastronomiche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  <a:latin typeface="+mj-lt"/>
              </a:rPr>
              <a:t>23,7 milioni (3,7 regolarmente) hanno partecipato a eventi di serate di degustazione di prodotti o vini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  <a:latin typeface="+mj-lt"/>
              </a:rPr>
              <a:t>23 milioni (2,8 con regolarità) sono andati in agriturismi</a:t>
            </a:r>
          </a:p>
          <a:p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r>
              <a:rPr lang="it-IT" sz="2200" b="1" dirty="0" smtClean="0">
                <a:solidFill>
                  <a:srgbClr val="FF0000"/>
                </a:solidFill>
                <a:latin typeface="Palatino Linotype" pitchFamily="18" charset="0"/>
              </a:rPr>
              <a:t>di una rigenerazione delle comunità locali. Esempio mercati dei contadini</a:t>
            </a:r>
          </a:p>
          <a:p>
            <a:r>
              <a:rPr lang="it-IT" sz="2200" b="1" i="1" dirty="0" smtClean="0">
                <a:solidFill>
                  <a:srgbClr val="FF0000"/>
                </a:solidFill>
                <a:latin typeface="Palatino Linotype" pitchFamily="18" charset="0"/>
              </a:rPr>
              <a:t>nell’ultimo anno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</a:rPr>
              <a:t>43 milioni vi si sono recati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</a:rPr>
              <a:t>per il 54,9% è stata anche occasione di convivialità e relazioni con altre persone</a:t>
            </a: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 smtClean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it-IT" b="1" dirty="0">
              <a:solidFill>
                <a:srgbClr val="00B050"/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80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188640"/>
            <a:ext cx="8892480" cy="6480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sz="2200" b="1" dirty="0" smtClean="0">
              <a:solidFill>
                <a:srgbClr val="FF0000"/>
              </a:solidFill>
            </a:endParaRPr>
          </a:p>
          <a:p>
            <a:pPr algn="ctr"/>
            <a:endParaRPr lang="it-IT" sz="2200" b="1" dirty="0">
              <a:solidFill>
                <a:srgbClr val="FF0000"/>
              </a:solidFill>
            </a:endParaRPr>
          </a:p>
          <a:p>
            <a:pPr algn="ctr"/>
            <a:endParaRPr lang="it-IT" sz="26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L’agricoltura è protagonista della lotta alle disuguaglianze</a:t>
            </a:r>
            <a:endParaRPr lang="it-IT" sz="2400" dirty="0" smtClean="0"/>
          </a:p>
          <a:p>
            <a:pPr algn="ctr"/>
            <a:endParaRPr lang="it-IT" sz="20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ALL’INTERNO</a:t>
            </a:r>
          </a:p>
          <a:p>
            <a:pPr algn="ctr"/>
            <a:r>
              <a:rPr lang="it-IT" sz="2200" b="1" dirty="0" smtClean="0">
                <a:solidFill>
                  <a:srgbClr val="00B050"/>
                </a:solidFill>
              </a:rPr>
              <a:t>Imponendo al </a:t>
            </a:r>
            <a:r>
              <a:rPr lang="it-IT" sz="2200" b="1" dirty="0">
                <a:solidFill>
                  <a:srgbClr val="00B050"/>
                </a:solidFill>
              </a:rPr>
              <a:t>resto dei protagonisti della filiera, dall’industria alla distribuzione alla ristorazione al </a:t>
            </a:r>
            <a:r>
              <a:rPr lang="it-IT" sz="2200" b="1" i="1" dirty="0" err="1">
                <a:solidFill>
                  <a:srgbClr val="00B050"/>
                </a:solidFill>
              </a:rPr>
              <a:t>food</a:t>
            </a:r>
            <a:r>
              <a:rPr lang="it-IT" sz="2200" b="1" i="1" dirty="0">
                <a:solidFill>
                  <a:srgbClr val="00B050"/>
                </a:solidFill>
              </a:rPr>
              <a:t> delivery </a:t>
            </a:r>
            <a:r>
              <a:rPr lang="it-IT" sz="2200" b="1" dirty="0">
                <a:solidFill>
                  <a:srgbClr val="00B050"/>
                </a:solidFill>
              </a:rPr>
              <a:t>i criteri di</a:t>
            </a:r>
          </a:p>
          <a:p>
            <a:pPr algn="ctr"/>
            <a:endParaRPr lang="it-IT" sz="2200" b="1" dirty="0">
              <a:solidFill>
                <a:srgbClr val="00B05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Sostenibilità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Tracciabilità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Centralità di persone e comunità</a:t>
            </a:r>
          </a:p>
          <a:p>
            <a:pPr algn="ctr"/>
            <a:endParaRPr lang="it-IT" sz="2000" dirty="0" smtClean="0"/>
          </a:p>
          <a:p>
            <a:pPr algn="ctr"/>
            <a:endParaRPr lang="it-IT" sz="2000" dirty="0"/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 LIVELLO GLOBALE</a:t>
            </a:r>
          </a:p>
          <a:p>
            <a:pPr algn="ctr"/>
            <a:endParaRPr lang="it-IT" sz="2000" dirty="0" smtClean="0">
              <a:solidFill>
                <a:srgbClr val="00B05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Perché spinge per il riconoscimento della giusta remunerazione per chi lavora e investe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Non consente ad alcuno di spremere valore solo ed esclusivamente penalizzando agricoltori e fornitori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lotta affinché il cibo non diventi una commodity giocata nei mercati finanziari</a:t>
            </a:r>
          </a:p>
          <a:p>
            <a:pPr algn="ctr"/>
            <a:endParaRPr lang="it-IT" sz="2000" dirty="0">
              <a:solidFill>
                <a:srgbClr val="00B050"/>
              </a:solidFill>
            </a:endParaRPr>
          </a:p>
          <a:p>
            <a:pPr algn="ctr"/>
            <a:endParaRPr lang="it-IT" sz="2000" dirty="0" smtClean="0">
              <a:solidFill>
                <a:srgbClr val="00B050"/>
              </a:solidFill>
            </a:endParaRP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16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79400" y="1371601"/>
            <a:ext cx="83970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charset="0"/>
              <a:buChar char="•"/>
            </a:pP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Parlare di agricoltura e di filiera del cibo vuol dire oggi parlare di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VALORI</a:t>
            </a: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SIGNIFICATIVI </a:t>
            </a: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per la società del nostro tempo</a:t>
            </a:r>
          </a:p>
          <a:p>
            <a:endParaRPr lang="it-IT" sz="2800" b="1" dirty="0" smtClean="0">
              <a:solidFill>
                <a:srgbClr val="00B050"/>
              </a:solidFill>
              <a:latin typeface="+mj-lt"/>
              <a:ea typeface="Palatino Linotype" charset="0"/>
              <a:cs typeface="Palatino Linotype" charset="0"/>
            </a:endParaRPr>
          </a:p>
          <a:p>
            <a:pPr marL="342900" indent="-342900">
              <a:buFont typeface="Arial" charset="0"/>
              <a:buChar char="•"/>
            </a:pPr>
            <a:endParaRPr lang="it-IT" sz="2800" b="1" dirty="0">
              <a:solidFill>
                <a:srgbClr val="00B050"/>
              </a:solidFill>
              <a:latin typeface="+mj-lt"/>
              <a:ea typeface="Palatino Linotype" charset="0"/>
              <a:cs typeface="Palatino Linotype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Valori che sono una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SFIDA </a:t>
            </a: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per tutti i soggetti non solo della filiera del cibo</a:t>
            </a:r>
          </a:p>
          <a:p>
            <a:pPr marL="342900" indent="-342900">
              <a:buFont typeface="Arial" charset="0"/>
              <a:buChar char="•"/>
            </a:pPr>
            <a:endParaRPr lang="it-IT" sz="2800" b="1" dirty="0">
              <a:solidFill>
                <a:srgbClr val="00B050"/>
              </a:solidFill>
              <a:latin typeface="+mj-lt"/>
              <a:ea typeface="Palatino Linotype" charset="0"/>
              <a:cs typeface="Palatino Linotype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Agricoltura </a:t>
            </a:r>
            <a:r>
              <a:rPr lang="it-IT" sz="28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OFFRE SOLUZIONI </a:t>
            </a:r>
            <a:r>
              <a:rPr lang="it-IT" sz="28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per alcuni dei mali del nostro tempo: ad esempio, LE DISUGUAGLIANZE</a:t>
            </a:r>
            <a:endParaRPr lang="it-IT" sz="2800" b="1" i="1" dirty="0">
              <a:solidFill>
                <a:srgbClr val="00B050"/>
              </a:solidFill>
              <a:latin typeface="+mj-lt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45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188640"/>
            <a:ext cx="9036496" cy="655272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sz="2800" dirty="0" smtClean="0"/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Dalla crisi del 2008 in avanti si ampliano le disuguaglianze….</a:t>
            </a:r>
          </a:p>
          <a:p>
            <a:pPr algn="ctr"/>
            <a:endParaRPr lang="it-IT" sz="2800" dirty="0"/>
          </a:p>
          <a:p>
            <a:pPr algn="ctr"/>
            <a:r>
              <a:rPr lang="it-IT" sz="2200" b="1" dirty="0" smtClean="0">
                <a:solidFill>
                  <a:srgbClr val="00B050"/>
                </a:solidFill>
              </a:rPr>
              <a:t>Esempio emblematico</a:t>
            </a:r>
          </a:p>
          <a:p>
            <a:pPr algn="ctr"/>
            <a:endParaRPr lang="it-IT" sz="2200" b="1" dirty="0"/>
          </a:p>
          <a:p>
            <a:pPr algn="just"/>
            <a:r>
              <a:rPr lang="it-IT" sz="2400" b="1" dirty="0" smtClean="0">
                <a:solidFill>
                  <a:srgbClr val="00B050"/>
                </a:solidFill>
              </a:rPr>
              <a:t>Il 20% più benestante dispone del 52% della ricchezza</a:t>
            </a:r>
            <a:endParaRPr lang="it-IT" sz="2400" b="1" dirty="0">
              <a:solidFill>
                <a:srgbClr val="00B050"/>
              </a:solidFill>
            </a:endParaRPr>
          </a:p>
          <a:p>
            <a:pPr algn="just"/>
            <a:endParaRPr lang="it-IT" sz="2400" b="1" dirty="0" smtClean="0">
              <a:solidFill>
                <a:srgbClr val="00B05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00B050"/>
                </a:solidFill>
              </a:rPr>
              <a:t>Il 60% dei cittadini dispone del 16% della ricchezza</a:t>
            </a:r>
          </a:p>
          <a:p>
            <a:pPr algn="just"/>
            <a:endParaRPr lang="it-IT" sz="2400" b="1" dirty="0" smtClean="0">
              <a:solidFill>
                <a:srgbClr val="00B05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00B050"/>
                </a:solidFill>
              </a:rPr>
              <a:t>Il 20% dei meno abbienti dispone dell’1,1%</a:t>
            </a:r>
          </a:p>
          <a:p>
            <a:pPr algn="ctr"/>
            <a:endParaRPr lang="it-IT" dirty="0"/>
          </a:p>
          <a:p>
            <a:pPr algn="just"/>
            <a:r>
              <a:rPr lang="it-IT" sz="2200" b="1" dirty="0" smtClean="0">
                <a:solidFill>
                  <a:srgbClr val="FF0000"/>
                </a:solidFill>
              </a:rPr>
              <a:t>Nel periodo 2008-2016. spesa per consumi</a:t>
            </a:r>
          </a:p>
          <a:p>
            <a:pPr lvl="7" algn="just"/>
            <a:r>
              <a:rPr lang="it-IT" sz="2200" b="1" dirty="0" smtClean="0">
                <a:solidFill>
                  <a:srgbClr val="FF0000"/>
                </a:solidFill>
              </a:rPr>
              <a:t>2008		2016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it-IT" sz="2200" b="1" dirty="0" smtClean="0">
              <a:solidFill>
                <a:srgbClr val="FF0000"/>
              </a:solidFill>
            </a:endParaRPr>
          </a:p>
          <a:p>
            <a:pPr marL="285750" indent="-285750" algn="ctr">
              <a:buFont typeface="Arial" pitchFamily="34" charset="0"/>
              <a:buChar char="•"/>
            </a:pPr>
            <a:endParaRPr lang="it-IT" sz="22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Famiglia operaia  		97		72						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Famiglia di imprenditore	145		123		</a:t>
            </a:r>
            <a:endParaRPr lang="it-IT" sz="2200" b="1" dirty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FF0000"/>
                </a:solidFill>
              </a:rPr>
              <a:t>Famiglia totali		100		100</a:t>
            </a:r>
            <a:endParaRPr lang="it-IT" sz="2200" b="1" dirty="0">
              <a:solidFill>
                <a:srgbClr val="FF0000"/>
              </a:solidFill>
            </a:endParaRP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75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260648"/>
            <a:ext cx="9036496" cy="659735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/>
          </a:p>
          <a:p>
            <a:pPr algn="just"/>
            <a:endParaRPr lang="it-IT" b="1" dirty="0" smtClean="0"/>
          </a:p>
          <a:p>
            <a:pPr algn="just"/>
            <a:endParaRPr lang="it-IT" b="1" dirty="0"/>
          </a:p>
          <a:p>
            <a:pPr algn="ctr"/>
            <a:r>
              <a:rPr lang="it-IT" sz="2600" b="1" u="sng" dirty="0" smtClean="0">
                <a:solidFill>
                  <a:srgbClr val="FF0000"/>
                </a:solidFill>
              </a:rPr>
              <a:t>La grande cesura della Crisi del 2008</a:t>
            </a:r>
          </a:p>
          <a:p>
            <a:pPr algn="just"/>
            <a:endParaRPr lang="it-IT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E’ difficile o facile muoversi verso l’alto nella scala sociale?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00B050"/>
                </a:solidFill>
              </a:rPr>
              <a:t>L’85% degli italiani lo reputa molto o abbastanza difficile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it-IT" sz="2400" b="1" dirty="0">
                <a:solidFill>
                  <a:srgbClr val="00B050"/>
                </a:solidFill>
              </a:rPr>
              <a:t>Il </a:t>
            </a:r>
            <a:r>
              <a:rPr lang="it-IT" sz="2400" b="1" dirty="0" smtClean="0">
                <a:solidFill>
                  <a:srgbClr val="00B050"/>
                </a:solidFill>
              </a:rPr>
              <a:t>57% </a:t>
            </a:r>
            <a:r>
              <a:rPr lang="it-IT" sz="2400" b="1" dirty="0">
                <a:solidFill>
                  <a:srgbClr val="00B050"/>
                </a:solidFill>
              </a:rPr>
              <a:t>degli italiani </a:t>
            </a:r>
            <a:r>
              <a:rPr lang="it-IT" sz="2400" b="1" u="sng" dirty="0" smtClean="0">
                <a:solidFill>
                  <a:srgbClr val="00B050"/>
                </a:solidFill>
              </a:rPr>
              <a:t>NON PENSA </a:t>
            </a:r>
            <a:r>
              <a:rPr lang="it-IT" sz="2400" b="1" dirty="0" smtClean="0">
                <a:solidFill>
                  <a:srgbClr val="00B050"/>
                </a:solidFill>
              </a:rPr>
              <a:t>che </a:t>
            </a:r>
            <a:r>
              <a:rPr lang="it-IT" sz="2400" b="1" dirty="0">
                <a:solidFill>
                  <a:srgbClr val="00B050"/>
                </a:solidFill>
              </a:rPr>
              <a:t>i figli/nipoti vivranno meglio di loro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Per migliorare nella vita contano: </a:t>
            </a:r>
            <a:r>
              <a:rPr lang="it-IT" sz="2400" b="1" dirty="0" smtClean="0">
                <a:solidFill>
                  <a:srgbClr val="00B050"/>
                </a:solidFill>
              </a:rPr>
              <a:t>conoscenze (95%), fortuna (93%)</a:t>
            </a:r>
          </a:p>
          <a:p>
            <a:pPr algn="just"/>
            <a:r>
              <a:rPr lang="it-IT" sz="2400" b="1" dirty="0">
                <a:solidFill>
                  <a:srgbClr val="00B050"/>
                </a:solidFill>
              </a:rPr>
              <a:t>una famiglia d’origine agiata (88</a:t>
            </a:r>
            <a:r>
              <a:rPr lang="it-IT" sz="2400" b="1" dirty="0" smtClean="0">
                <a:solidFill>
                  <a:srgbClr val="00B050"/>
                </a:solidFill>
              </a:rPr>
              <a:t>%), conoscenze </a:t>
            </a:r>
            <a:r>
              <a:rPr lang="it-IT" sz="2400" b="1" dirty="0">
                <a:solidFill>
                  <a:srgbClr val="00B050"/>
                </a:solidFill>
              </a:rPr>
              <a:t>nella politica (77</a:t>
            </a:r>
            <a:r>
              <a:rPr lang="it-IT" sz="2400" b="1" dirty="0" smtClean="0">
                <a:solidFill>
                  <a:srgbClr val="00B050"/>
                </a:solidFill>
              </a:rPr>
              <a:t>%)</a:t>
            </a:r>
          </a:p>
          <a:p>
            <a:pPr algn="just"/>
            <a:endParaRPr lang="it-IT" sz="2400" b="1" i="1" dirty="0" smtClean="0">
              <a:solidFill>
                <a:srgbClr val="FF0000"/>
              </a:solidFill>
            </a:endParaRPr>
          </a:p>
          <a:p>
            <a:pPr algn="just"/>
            <a:r>
              <a:rPr lang="it-IT" sz="2400" b="1" i="1" dirty="0" smtClean="0">
                <a:solidFill>
                  <a:srgbClr val="FF0000"/>
                </a:solidFill>
              </a:rPr>
              <a:t>Si stava meglio </a:t>
            </a:r>
            <a:r>
              <a:rPr lang="it-IT" sz="2400" b="1" i="1" dirty="0">
                <a:solidFill>
                  <a:srgbClr val="FF0000"/>
                </a:solidFill>
              </a:rPr>
              <a:t>quando si stava peggio</a:t>
            </a:r>
            <a:r>
              <a:rPr lang="it-IT" sz="2400" b="1" dirty="0">
                <a:solidFill>
                  <a:srgbClr val="FF0000"/>
                </a:solidFill>
              </a:rPr>
              <a:t>.</a:t>
            </a:r>
            <a:r>
              <a:rPr lang="it-IT" sz="2400" i="1" dirty="0">
                <a:solidFill>
                  <a:srgbClr val="FF0000"/>
                </a:solidFill>
              </a:rPr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00B050"/>
                </a:solidFill>
              </a:rPr>
              <a:t>Per il </a:t>
            </a:r>
            <a:r>
              <a:rPr lang="it-IT" sz="2400" b="1" dirty="0">
                <a:solidFill>
                  <a:srgbClr val="00B050"/>
                </a:solidFill>
              </a:rPr>
              <a:t>69% degli italiani la qualità della vita era meglio </a:t>
            </a:r>
            <a:r>
              <a:rPr lang="it-IT" sz="2400" b="1" dirty="0" smtClean="0">
                <a:solidFill>
                  <a:srgbClr val="00B050"/>
                </a:solidFill>
              </a:rPr>
              <a:t>prima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00B050"/>
                </a:solidFill>
              </a:rPr>
              <a:t>Solo il 38% degli italiani pensa che </a:t>
            </a:r>
            <a:r>
              <a:rPr lang="it-IT" sz="2400" b="1" dirty="0">
                <a:solidFill>
                  <a:srgbClr val="00B050"/>
                </a:solidFill>
              </a:rPr>
              <a:t>negli ultimi trent’anni le opportunità per avanzare nella vita sono diventate più </a:t>
            </a:r>
            <a:r>
              <a:rPr lang="it-IT" sz="2400" b="1" dirty="0" smtClean="0">
                <a:solidFill>
                  <a:srgbClr val="00B050"/>
                </a:solidFill>
              </a:rPr>
              <a:t>eguali: 54</a:t>
            </a:r>
            <a:r>
              <a:rPr lang="it-IT" sz="2400" b="1" dirty="0">
                <a:solidFill>
                  <a:srgbClr val="00B050"/>
                </a:solidFill>
              </a:rPr>
              <a:t>% in Germania, </a:t>
            </a:r>
            <a:r>
              <a:rPr lang="it-IT" sz="2400" b="1" dirty="0" smtClean="0">
                <a:solidFill>
                  <a:srgbClr val="00B050"/>
                </a:solidFill>
              </a:rPr>
              <a:t>55</a:t>
            </a:r>
            <a:r>
              <a:rPr lang="it-IT" sz="2400" b="1" dirty="0">
                <a:solidFill>
                  <a:srgbClr val="00B050"/>
                </a:solidFill>
              </a:rPr>
              <a:t>% nel Regno Unito, </a:t>
            </a:r>
            <a:r>
              <a:rPr lang="it-IT" sz="2400" b="1" dirty="0" smtClean="0">
                <a:solidFill>
                  <a:srgbClr val="00B050"/>
                </a:solidFill>
              </a:rPr>
              <a:t>63</a:t>
            </a:r>
            <a:r>
              <a:rPr lang="it-IT" sz="2400" b="1" dirty="0">
                <a:solidFill>
                  <a:srgbClr val="00B050"/>
                </a:solidFill>
              </a:rPr>
              <a:t>% in </a:t>
            </a:r>
            <a:r>
              <a:rPr lang="it-IT" sz="2400" b="1" dirty="0" smtClean="0">
                <a:solidFill>
                  <a:srgbClr val="00B050"/>
                </a:solidFill>
              </a:rPr>
              <a:t>Svezia</a:t>
            </a:r>
          </a:p>
          <a:p>
            <a:pPr algn="ctr"/>
            <a:endParaRPr lang="it-IT" dirty="0"/>
          </a:p>
          <a:p>
            <a:pPr algn="just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2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0" y="116632"/>
            <a:ext cx="8892480" cy="66247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endParaRPr lang="it-IT" sz="2800" b="1" dirty="0" smtClean="0">
              <a:solidFill>
                <a:srgbClr val="FF0000"/>
              </a:solidFill>
            </a:endParaRPr>
          </a:p>
          <a:p>
            <a:endParaRPr lang="it-IT" sz="2800" b="1" dirty="0">
              <a:solidFill>
                <a:srgbClr val="FF0000"/>
              </a:solidFill>
            </a:endParaRPr>
          </a:p>
          <a:p>
            <a:r>
              <a:rPr lang="it-IT" sz="2800" b="1" dirty="0" smtClean="0">
                <a:solidFill>
                  <a:srgbClr val="FF0000"/>
                </a:solidFill>
              </a:rPr>
              <a:t>Il cibo, dalla produzione al consumo, è tornato al centro dell’attenzione sociale</a:t>
            </a:r>
            <a:endParaRPr lang="it-IT" sz="2800" b="1" dirty="0">
              <a:solidFill>
                <a:srgbClr val="FF0000"/>
              </a:solidFill>
            </a:endParaRPr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u="sng" dirty="0" smtClean="0">
                <a:solidFill>
                  <a:srgbClr val="FF0000"/>
                </a:solidFill>
              </a:rPr>
              <a:t>Nell’Italia </a:t>
            </a:r>
            <a:r>
              <a:rPr lang="it-IT" sz="2200" b="1" u="sng" dirty="0">
                <a:solidFill>
                  <a:srgbClr val="FF0000"/>
                </a:solidFill>
              </a:rPr>
              <a:t>povera </a:t>
            </a:r>
            <a:r>
              <a:rPr lang="it-IT" sz="2200" b="1" dirty="0">
                <a:solidFill>
                  <a:srgbClr val="00B050"/>
                </a:solidFill>
              </a:rPr>
              <a:t>il cibo concentrava l’attenzione delle persone perché era poco e bisognava portarlo in tavola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it-IT" sz="2200" dirty="0" smtClean="0">
              <a:solidFill>
                <a:srgbClr val="00B05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200" b="1" u="sng" dirty="0" smtClean="0">
                <a:solidFill>
                  <a:srgbClr val="FF0000"/>
                </a:solidFill>
              </a:rPr>
              <a:t>Nell’Italia </a:t>
            </a:r>
            <a:r>
              <a:rPr lang="it-IT" sz="2200" b="1" u="sng" dirty="0">
                <a:solidFill>
                  <a:srgbClr val="FF0000"/>
                </a:solidFill>
              </a:rPr>
              <a:t>benestante</a:t>
            </a:r>
            <a:r>
              <a:rPr lang="it-IT" sz="2200" b="1" u="sng" dirty="0">
                <a:solidFill>
                  <a:srgbClr val="00B050"/>
                </a:solidFill>
              </a:rPr>
              <a:t> </a:t>
            </a:r>
            <a:r>
              <a:rPr lang="it-IT" sz="2200" b="1" dirty="0">
                <a:solidFill>
                  <a:srgbClr val="00B050"/>
                </a:solidFill>
              </a:rPr>
              <a:t>è passato in secondo piano rispetto ad altri beni </a:t>
            </a:r>
            <a:r>
              <a:rPr lang="it-IT" sz="2200" b="1" dirty="0" smtClean="0">
                <a:solidFill>
                  <a:srgbClr val="00B050"/>
                </a:solidFill>
              </a:rPr>
              <a:t>dall’abbigliamento </a:t>
            </a:r>
            <a:r>
              <a:rPr lang="it-IT" sz="2200" b="1" dirty="0">
                <a:solidFill>
                  <a:srgbClr val="00B050"/>
                </a:solidFill>
              </a:rPr>
              <a:t>alle </a:t>
            </a:r>
            <a:r>
              <a:rPr lang="it-IT" sz="2200" b="1" dirty="0" smtClean="0">
                <a:solidFill>
                  <a:srgbClr val="00B050"/>
                </a:solidFill>
              </a:rPr>
              <a:t>vacanze</a:t>
            </a:r>
            <a:r>
              <a:rPr lang="it-IT" sz="2200" dirty="0" smtClean="0">
                <a:solidFill>
                  <a:srgbClr val="00B050"/>
                </a:solidFill>
              </a:rPr>
              <a:t>. </a:t>
            </a:r>
            <a:r>
              <a:rPr lang="it-IT" sz="2200" b="1" i="1" dirty="0" smtClean="0">
                <a:solidFill>
                  <a:srgbClr val="00B050"/>
                </a:solidFill>
              </a:rPr>
              <a:t>Tra 1961 e 1982 gli occupati in agricoltura calano di oltre 4,1 milioni di unità</a:t>
            </a:r>
            <a:endParaRPr lang="it-IT" sz="2200" b="1" i="1" dirty="0">
              <a:solidFill>
                <a:srgbClr val="00B05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endParaRPr lang="it-IT" sz="2200" dirty="0">
              <a:solidFill>
                <a:srgbClr val="00B050"/>
              </a:solidFill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200" b="1" u="sng" dirty="0" smtClean="0">
                <a:solidFill>
                  <a:srgbClr val="FF0000"/>
                </a:solidFill>
              </a:rPr>
              <a:t>Nell’Italia dei nostri giorni</a:t>
            </a:r>
            <a:r>
              <a:rPr lang="it-IT" sz="2200" b="1" dirty="0" smtClean="0">
                <a:solidFill>
                  <a:srgbClr val="FF0000"/>
                </a:solidFill>
              </a:rPr>
              <a:t> </a:t>
            </a:r>
            <a:r>
              <a:rPr lang="it-IT" sz="2200" b="1" dirty="0" smtClean="0">
                <a:solidFill>
                  <a:srgbClr val="00B050"/>
                </a:solidFill>
              </a:rPr>
              <a:t>torna </a:t>
            </a:r>
            <a:r>
              <a:rPr lang="it-IT" sz="2200" b="1" dirty="0">
                <a:solidFill>
                  <a:srgbClr val="00B050"/>
                </a:solidFill>
              </a:rPr>
              <a:t>prepotente al centro dell’attenzione degli italiani, ben oltre la sua funzione </a:t>
            </a:r>
            <a:r>
              <a:rPr lang="it-IT" sz="2200" b="1" dirty="0" smtClean="0">
                <a:solidFill>
                  <a:srgbClr val="00B050"/>
                </a:solidFill>
              </a:rPr>
              <a:t>strumentale perché esso esprime</a:t>
            </a:r>
            <a:r>
              <a:rPr lang="it-IT" sz="2200" dirty="0" smtClean="0">
                <a:solidFill>
                  <a:srgbClr val="00B050"/>
                </a:solidFill>
              </a:rPr>
              <a:t>:</a:t>
            </a:r>
          </a:p>
          <a:p>
            <a:pPr lvl="0"/>
            <a:endParaRPr lang="it-IT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B050"/>
                </a:solidFill>
              </a:rPr>
              <a:t>incarna la soggettività e valori significativi per le persone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B050"/>
                </a:solidFill>
              </a:rPr>
              <a:t>l’identità distintiva dei territori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B050"/>
                </a:solidFill>
              </a:rPr>
              <a:t>È volano di buona qualità della vita individuale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B050"/>
                </a:solidFill>
              </a:rPr>
              <a:t>Moltiplicatore di relazionalità e convivialità</a:t>
            </a:r>
          </a:p>
          <a:p>
            <a:pPr lvl="0"/>
            <a:endParaRPr lang="it-IT" dirty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 smtClean="0"/>
          </a:p>
          <a:p>
            <a:pPr lvl="0"/>
            <a:endParaRPr lang="it-IT" dirty="0"/>
          </a:p>
          <a:p>
            <a:pPr lv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595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79512" y="188640"/>
            <a:ext cx="8712968" cy="64807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sz="30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3000" b="1" dirty="0" smtClean="0">
                <a:solidFill>
                  <a:srgbClr val="FF0000"/>
                </a:solidFill>
              </a:rPr>
              <a:t>Il ritorno dell’agricoltura è nei numeri</a:t>
            </a:r>
          </a:p>
          <a:p>
            <a:pPr algn="ctr"/>
            <a:endParaRPr lang="it-IT" sz="3000" b="1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00B050"/>
                </a:solidFill>
              </a:rPr>
              <a:t>Dal 1951 al 2010 l’occupazione in agricoltura è sempre diminuita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sz="2400" b="1" dirty="0" smtClean="0">
              <a:solidFill>
                <a:srgbClr val="00B05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400" b="1" dirty="0" smtClean="0">
                <a:solidFill>
                  <a:srgbClr val="00B050"/>
                </a:solidFill>
              </a:rPr>
              <a:t>Nel 2010-2016 occupati in agricoltura +4,1%.  884.000 occupati </a:t>
            </a:r>
            <a:r>
              <a:rPr lang="it-IT" sz="3000" b="1" dirty="0" smtClean="0">
                <a:solidFill>
                  <a:srgbClr val="00B050"/>
                </a:solidFill>
              </a:rPr>
              <a:t>per 1.146 aziende</a:t>
            </a: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sz="3000" b="1" dirty="0" smtClean="0">
                <a:solidFill>
                  <a:srgbClr val="FF0000"/>
                </a:solidFill>
              </a:rPr>
              <a:t>e nella social </a:t>
            </a:r>
            <a:r>
              <a:rPr lang="it-IT" sz="3000" b="1" dirty="0" err="1" smtClean="0">
                <a:solidFill>
                  <a:srgbClr val="FF0000"/>
                </a:solidFill>
              </a:rPr>
              <a:t>reputation</a:t>
            </a:r>
            <a:r>
              <a:rPr lang="it-IT" b="1" dirty="0" smtClean="0"/>
              <a:t>…</a:t>
            </a:r>
          </a:p>
          <a:p>
            <a:endParaRPr lang="it-IT" dirty="0"/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L’impresa agricola (19,8%) è al terzo posto della graduatoria dei soggetti in cui gli italiani hanno fiducia dopo forze dell’ordine (48%) e volontariato (42,5%)</a:t>
            </a:r>
            <a:endParaRPr lang="it-IT" sz="2200" b="1" dirty="0" smtClean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Come </a:t>
            </a:r>
            <a:r>
              <a:rPr lang="it-IT" sz="2200" b="1" dirty="0">
                <a:solidFill>
                  <a:srgbClr val="00B050"/>
                </a:solidFill>
              </a:rPr>
              <a:t>reagiresti alla notizia che un figlio o nipote avrebbe intenzione di lavorare o fare impresa in agricoltura</a:t>
            </a:r>
            <a:r>
              <a:rPr lang="it-IT" sz="2200" b="1" dirty="0" smtClean="0">
                <a:solidFill>
                  <a:srgbClr val="00B050"/>
                </a:solidFill>
              </a:rPr>
              <a:t>?  l’82,1</a:t>
            </a:r>
            <a:r>
              <a:rPr lang="it-IT" sz="2200" b="1" dirty="0">
                <a:solidFill>
                  <a:srgbClr val="00B050"/>
                </a:solidFill>
              </a:rPr>
              <a:t>% </a:t>
            </a:r>
            <a:r>
              <a:rPr lang="it-IT" sz="2200" b="1" dirty="0" smtClean="0">
                <a:solidFill>
                  <a:srgbClr val="00B050"/>
                </a:solidFill>
              </a:rPr>
              <a:t>favorevole  86,2</a:t>
            </a:r>
            <a:r>
              <a:rPr lang="it-IT" sz="2200" b="1" dirty="0">
                <a:solidFill>
                  <a:srgbClr val="00B050"/>
                </a:solidFill>
              </a:rPr>
              <a:t>% tra i laureati</a:t>
            </a:r>
          </a:p>
          <a:p>
            <a:pPr marL="285750" indent="-285750" algn="ctr">
              <a:buFont typeface="Arial" pitchFamily="34" charset="0"/>
              <a:buChar char="•"/>
            </a:pPr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13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260648"/>
            <a:ext cx="9036496" cy="64087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b="1" dirty="0" smtClean="0"/>
          </a:p>
          <a:p>
            <a:pPr algn="ctr"/>
            <a:endParaRPr lang="it-IT" sz="2600" b="1" dirty="0" smtClean="0">
              <a:solidFill>
                <a:srgbClr val="FF0000"/>
              </a:solidFill>
            </a:endParaRPr>
          </a:p>
          <a:p>
            <a:pPr algn="ctr"/>
            <a:endParaRPr lang="it-IT" sz="2600" b="1" dirty="0">
              <a:solidFill>
                <a:srgbClr val="FF0000"/>
              </a:solidFill>
            </a:endParaRPr>
          </a:p>
          <a:p>
            <a:pPr algn="ctr"/>
            <a:r>
              <a:rPr lang="it-IT" sz="2600" b="1" dirty="0" smtClean="0">
                <a:solidFill>
                  <a:srgbClr val="FF0000"/>
                </a:solidFill>
              </a:rPr>
              <a:t>Aziende agricole e mondo dell’agricoltura hanno saputo rigenerarsi aprendosi a valori decisivi della contemporaneità</a:t>
            </a:r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Sostenibilità…come attenzione alle comunità e ai territori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Tracciabilità …come verifica aperta, trasparente di rispetto dei criteri di sostenibilità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Impatto sociale dell’attività dell’impresa…multifunzionale perché deve generare reddito ma dentro il rispetto dei canoni della sostenibilità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it-IT" dirty="0" smtClean="0"/>
          </a:p>
          <a:p>
            <a:pPr algn="ctr"/>
            <a:endParaRPr lang="it-IT" dirty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Si sono affermate due idee chiave</a:t>
            </a:r>
          </a:p>
          <a:p>
            <a:pPr algn="ctr"/>
            <a:endParaRPr lang="it-IT" sz="2200" b="1" dirty="0" smtClean="0">
              <a:solidFill>
                <a:srgbClr val="00B050"/>
              </a:solidFill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</a:rPr>
              <a:t>Sovranità del consumatore come cittadino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</a:rPr>
              <a:t>Ruolo trainante dell’agricoltura rispetto al resto della filiera del cibo chiamata ad adeguarsi</a:t>
            </a:r>
            <a:endParaRPr lang="it-IT" sz="2600" b="1" dirty="0">
              <a:solidFill>
                <a:srgbClr val="00B050"/>
              </a:solidFill>
            </a:endParaRPr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  <a:p>
            <a:pPr algn="ctr"/>
            <a:endParaRPr lang="it-IT" dirty="0" smtClean="0"/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09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116632"/>
            <a:ext cx="8964488" cy="67160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sz="2600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r>
              <a:rPr lang="it-IT" sz="26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I valori dell’agricoltura sono in sintonia con quelli che si sono affermati tra i consumatori </a:t>
            </a:r>
          </a:p>
          <a:p>
            <a:endParaRPr lang="it-IT" b="1" dirty="0" smtClean="0">
              <a:solidFill>
                <a:srgbClr val="FF0000"/>
              </a:solidFill>
              <a:latin typeface="+mj-lt"/>
              <a:ea typeface="Palatino Linotype" charset="0"/>
              <a:cs typeface="Palatino Linotype" charset="0"/>
            </a:endParaRPr>
          </a:p>
          <a:p>
            <a:r>
              <a:rPr lang="it-IT" sz="2200" b="1" dirty="0" smtClean="0">
                <a:solidFill>
                  <a:srgbClr val="FF0000"/>
                </a:solidFill>
                <a:latin typeface="+mj-lt"/>
                <a:ea typeface="Palatino Linotype" charset="0"/>
                <a:cs typeface="Palatino Linotype" charset="0"/>
              </a:rPr>
              <a:t>Le caratteristiche che gli italiani considerano importanti nei prodotti alimentari </a:t>
            </a:r>
          </a:p>
          <a:p>
            <a:endParaRPr lang="it-IT" b="1" dirty="0">
              <a:solidFill>
                <a:srgbClr val="FF0000"/>
              </a:solidFill>
              <a:latin typeface="+mj-lt"/>
              <a:ea typeface="Palatino Linotype" charset="0"/>
              <a:cs typeface="Palatino Linotype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i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italianità</a:t>
            </a: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 (44,0%)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tracciabilità (35,2%)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i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chilometro zero </a:t>
            </a: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(32%)</a:t>
            </a:r>
          </a:p>
          <a:p>
            <a:pPr marL="342900" indent="-342900">
              <a:buFont typeface="Arial" pitchFamily="34" charset="0"/>
              <a:buChar char="•"/>
            </a:pPr>
            <a:endParaRPr lang="it-IT" sz="2600" b="1" dirty="0" smtClean="0">
              <a:solidFill>
                <a:srgbClr val="00B050"/>
              </a:solidFill>
              <a:latin typeface="+mj-lt"/>
              <a:ea typeface="Palatino Linotype" charset="0"/>
              <a:cs typeface="Palatino Linotype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convenienza nei prezzi (31,1%)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impatto sulla salute (26,8%)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sicurezza (18,8%)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tipicità certificata (16,4%)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it-IT" sz="2600" b="1" dirty="0" smtClean="0">
                <a:solidFill>
                  <a:srgbClr val="00B050"/>
                </a:solidFill>
                <a:latin typeface="+mj-lt"/>
                <a:ea typeface="Palatino Linotype" charset="0"/>
                <a:cs typeface="Palatino Linotype" charset="0"/>
              </a:rPr>
              <a:t>sostenibilità ambientale (16,3%)</a:t>
            </a:r>
          </a:p>
          <a:p>
            <a:endParaRPr lang="it-IT" b="1" dirty="0">
              <a:solidFill>
                <a:srgbClr val="FF0000"/>
              </a:solidFill>
              <a:latin typeface="+mj-lt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 smtClean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  <a:p>
            <a:endParaRPr lang="it-IT" b="1" dirty="0">
              <a:solidFill>
                <a:srgbClr val="FF0000"/>
              </a:solidFill>
              <a:latin typeface="Palatino Linotype" charset="0"/>
              <a:ea typeface="Palatino Linotype" charset="0"/>
              <a:cs typeface="Palatino Linotyp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85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7504" y="44624"/>
            <a:ext cx="9036496" cy="669674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dirty="0" smtClean="0"/>
          </a:p>
          <a:p>
            <a:endParaRPr lang="it-IT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b="1" dirty="0"/>
          </a:p>
          <a:p>
            <a:endParaRPr lang="it-IT" b="1" dirty="0" smtClean="0"/>
          </a:p>
          <a:p>
            <a:endParaRPr lang="it-IT" sz="2600" b="1" dirty="0" smtClean="0">
              <a:solidFill>
                <a:srgbClr val="FF0000"/>
              </a:solidFill>
            </a:endParaRPr>
          </a:p>
          <a:p>
            <a:endParaRPr lang="it-IT" sz="2600" b="1" dirty="0">
              <a:solidFill>
                <a:srgbClr val="FF0000"/>
              </a:solidFill>
            </a:endParaRPr>
          </a:p>
          <a:p>
            <a:r>
              <a:rPr lang="it-IT" sz="2600" b="1" dirty="0" smtClean="0">
                <a:solidFill>
                  <a:srgbClr val="FF0000"/>
                </a:solidFill>
              </a:rPr>
              <a:t>Tra globalizzazione e </a:t>
            </a:r>
            <a:r>
              <a:rPr lang="it-IT" sz="2600" b="1" dirty="0" err="1" smtClean="0">
                <a:solidFill>
                  <a:srgbClr val="FF0000"/>
                </a:solidFill>
              </a:rPr>
              <a:t>sovranismi</a:t>
            </a:r>
            <a:r>
              <a:rPr lang="it-IT" sz="2600" b="1" dirty="0" smtClean="0">
                <a:solidFill>
                  <a:srgbClr val="FF0000"/>
                </a:solidFill>
              </a:rPr>
              <a:t>, meglio la centralità della persona</a:t>
            </a:r>
          </a:p>
          <a:p>
            <a:endParaRPr lang="it-IT" sz="2600" b="1" dirty="0" smtClean="0">
              <a:solidFill>
                <a:srgbClr val="FF000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rapporto con il cibo </a:t>
            </a:r>
            <a:r>
              <a:rPr lang="it-IT" sz="2400" b="1" dirty="0" smtClean="0">
                <a:solidFill>
                  <a:srgbClr val="FF0000"/>
                </a:solidFill>
              </a:rPr>
              <a:t>come moltiplicatore </a:t>
            </a:r>
            <a:r>
              <a:rPr lang="it-IT" sz="2400" b="1" dirty="0">
                <a:solidFill>
                  <a:srgbClr val="FF0000"/>
                </a:solidFill>
              </a:rPr>
              <a:t>di buone pratiche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92</a:t>
            </a:r>
            <a:r>
              <a:rPr lang="it-IT" sz="2200" b="1" dirty="0">
                <a:solidFill>
                  <a:srgbClr val="00B050"/>
                </a:solidFill>
              </a:rPr>
              <a:t>% </a:t>
            </a:r>
            <a:r>
              <a:rPr lang="it-IT" sz="2200" b="1" dirty="0" smtClean="0">
                <a:solidFill>
                  <a:srgbClr val="00B050"/>
                </a:solidFill>
              </a:rPr>
              <a:t>acquistano prodotti </a:t>
            </a:r>
            <a:r>
              <a:rPr lang="it-IT" sz="2200" b="1" dirty="0">
                <a:solidFill>
                  <a:srgbClr val="00B050"/>
                </a:solidFill>
              </a:rPr>
              <a:t>con etichettatura completa nelle informazioni su ingredienti </a:t>
            </a:r>
            <a:r>
              <a:rPr lang="it-IT" sz="2200" b="1" dirty="0" smtClean="0">
                <a:solidFill>
                  <a:srgbClr val="00B050"/>
                </a:solidFill>
              </a:rPr>
              <a:t>provenienza</a:t>
            </a:r>
            <a:endParaRPr lang="it-IT" sz="2200" dirty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63,1 acquistano dopo </a:t>
            </a:r>
            <a:r>
              <a:rPr lang="it-IT" sz="2200" b="1" dirty="0">
                <a:solidFill>
                  <a:srgbClr val="00B050"/>
                </a:solidFill>
              </a:rPr>
              <a:t>essersi accertato che non siano stati prodotti/distribuiti creando danni sociali (es. lavoro minorile sfruttamento dei </a:t>
            </a:r>
            <a:r>
              <a:rPr lang="it-IT" sz="2200" b="1" dirty="0" smtClean="0">
                <a:solidFill>
                  <a:srgbClr val="00B050"/>
                </a:solidFill>
              </a:rPr>
              <a:t>lavoratori)</a:t>
            </a:r>
            <a:endParaRPr lang="it-IT" sz="2200" dirty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73</a:t>
            </a:r>
            <a:r>
              <a:rPr lang="it-IT" sz="2200" b="1" dirty="0">
                <a:solidFill>
                  <a:srgbClr val="00B050"/>
                </a:solidFill>
              </a:rPr>
              <a:t>% Acquistare </a:t>
            </a:r>
            <a:r>
              <a:rPr lang="it-IT" sz="2200" b="1" dirty="0" smtClean="0">
                <a:solidFill>
                  <a:srgbClr val="00B050"/>
                </a:solidFill>
              </a:rPr>
              <a:t>dopo </a:t>
            </a:r>
            <a:r>
              <a:rPr lang="it-IT" sz="2200" b="1" dirty="0">
                <a:solidFill>
                  <a:srgbClr val="00B050"/>
                </a:solidFill>
              </a:rPr>
              <a:t>essersi accertato che la produzione/distribuzione non abbia generato danni ambientali</a:t>
            </a:r>
            <a:endParaRPr lang="it-IT" sz="2200" dirty="0">
              <a:solidFill>
                <a:srgbClr val="00B050"/>
              </a:solidFill>
            </a:endParaRPr>
          </a:p>
          <a:p>
            <a:r>
              <a:rPr lang="it-IT" sz="2400" b="1" dirty="0" smtClean="0">
                <a:solidFill>
                  <a:srgbClr val="FF0000"/>
                </a:solidFill>
              </a:rPr>
              <a:t>Per una giustizia globale </a:t>
            </a:r>
            <a:endParaRPr lang="it-IT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>
                <a:solidFill>
                  <a:srgbClr val="00B050"/>
                </a:solidFill>
              </a:rPr>
              <a:t>l’88,6% vuole imporre il rispetto di regole sociali, ambientali e sanitarie anche a Paesi come la Cina, l’India o comunque in via di sviluppo, ecc.;.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dirty="0" smtClean="0">
                <a:solidFill>
                  <a:srgbClr val="00B050"/>
                </a:solidFill>
              </a:rPr>
              <a:t>il 79,3% ritiene che acquistare sempre a prezzi più bassi, vuol dire spesso avere una qualità inferiore o prodotti penalizzanti per lavoro e ambiente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200" b="1" i="1" dirty="0" smtClean="0">
                <a:solidFill>
                  <a:srgbClr val="00B050"/>
                </a:solidFill>
              </a:rPr>
              <a:t>Esempio </a:t>
            </a:r>
            <a:r>
              <a:rPr lang="it-IT" sz="2200" b="1" i="1" dirty="0" err="1" smtClean="0">
                <a:solidFill>
                  <a:srgbClr val="00B050"/>
                </a:solidFill>
              </a:rPr>
              <a:t>food</a:t>
            </a:r>
            <a:r>
              <a:rPr lang="it-IT" sz="2200" b="1" i="1" dirty="0" smtClean="0">
                <a:solidFill>
                  <a:srgbClr val="00B050"/>
                </a:solidFill>
              </a:rPr>
              <a:t> delivery</a:t>
            </a:r>
            <a:r>
              <a:rPr lang="it-IT" sz="2200" b="1" dirty="0" smtClean="0">
                <a:solidFill>
                  <a:srgbClr val="00B050"/>
                </a:solidFill>
              </a:rPr>
              <a:t>: 3,8 milioni di italiani lo usano con regolarità, ma la maggioranza vuole che siano rispettati i diritti dei lavoratori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67514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924</Words>
  <Application>Microsoft Office PowerPoint</Application>
  <PresentationFormat>Presentazione su schermo (4:3)</PresentationFormat>
  <Paragraphs>299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Maietta</dc:creator>
  <cp:lastModifiedBy>Francesco Maietta</cp:lastModifiedBy>
  <cp:revision>59</cp:revision>
  <cp:lastPrinted>2018-11-02T15:19:48Z</cp:lastPrinted>
  <dcterms:created xsi:type="dcterms:W3CDTF">2018-10-31T14:09:17Z</dcterms:created>
  <dcterms:modified xsi:type="dcterms:W3CDTF">2018-11-09T07:55:10Z</dcterms:modified>
</cp:coreProperties>
</file>