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8"/>
  </p:notesMasterIdLst>
  <p:sldIdLst>
    <p:sldId id="256" r:id="rId2"/>
    <p:sldId id="261" r:id="rId3"/>
    <p:sldId id="257" r:id="rId4"/>
    <p:sldId id="258" r:id="rId5"/>
    <p:sldId id="262"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38808" autoAdjust="0"/>
  </p:normalViewPr>
  <p:slideViewPr>
    <p:cSldViewPr snapToGrid="0">
      <p:cViewPr varScale="1">
        <p:scale>
          <a:sx n="25" d="100"/>
          <a:sy n="25" d="100"/>
        </p:scale>
        <p:origin x="2487" y="18"/>
      </p:cViewPr>
      <p:guideLst/>
    </p:cSldViewPr>
  </p:slideViewPr>
  <p:notesTextViewPr>
    <p:cViewPr>
      <p:scale>
        <a:sx n="1" d="1"/>
        <a:sy n="1" d="1"/>
      </p:scale>
      <p:origin x="0" y="-27"/>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2F953A-2A35-4CE9-8BAD-CBAD1E4A3107}" type="datetimeFigureOut">
              <a:rPr lang="it-IT" smtClean="0"/>
              <a:t>30/06/2016</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4B5404-EFD4-4CAD-9DB3-332C21DD866F}" type="slidenum">
              <a:rPr lang="it-IT" smtClean="0"/>
              <a:t>‹N›</a:t>
            </a:fld>
            <a:endParaRPr lang="it-IT"/>
          </a:p>
        </p:txBody>
      </p:sp>
    </p:spTree>
    <p:extLst>
      <p:ext uri="{BB962C8B-B14F-4D97-AF65-F5344CB8AC3E}">
        <p14:creationId xmlns:p14="http://schemas.microsoft.com/office/powerpoint/2010/main" val="2331622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dirty="0" smtClean="0"/>
              <a:t>Dall’interno: a partire dalla propria esperienza</a:t>
            </a:r>
          </a:p>
          <a:p>
            <a:r>
              <a:rPr lang="it-IT" sz="1200" dirty="0" smtClean="0"/>
              <a:t>Genesi</a:t>
            </a:r>
            <a:r>
              <a:rPr lang="it-IT" sz="1200" baseline="0" dirty="0" smtClean="0"/>
              <a:t> ecclesiale della fede: </a:t>
            </a:r>
            <a:r>
              <a:rPr lang="it-IT" sz="1200" baseline="0" dirty="0" smtClean="0"/>
              <a:t>processo genealogico – azione/esperienza/relazione  si suscita e trasmette l’intrasmissibile fede</a:t>
            </a:r>
            <a:endParaRPr lang="it-IT" sz="1200" dirty="0" smtClean="0"/>
          </a:p>
          <a:p>
            <a:endParaRPr lang="it-IT" sz="1200" dirty="0" smtClean="0"/>
          </a:p>
          <a:p>
            <a:r>
              <a:rPr lang="it-IT" sz="1200" kern="1200" dirty="0" smtClean="0">
                <a:solidFill>
                  <a:schemeClr val="tx1"/>
                </a:solidFill>
                <a:effectLst/>
                <a:latin typeface="+mn-lt"/>
                <a:ea typeface="+mn-ea"/>
                <a:cs typeface="+mn-cs"/>
              </a:rPr>
              <a:t>invito a pensare fino in fondo, nel nome stesso del Cristo delle Scritture, «il mistero dell’azione umana come luogo ultimo della conoscenza di Dio». Se il Figlio si è incarnato in Gesù di </a:t>
            </a:r>
            <a:r>
              <a:rPr lang="it-IT" sz="1200" kern="1200" dirty="0" err="1" smtClean="0">
                <a:solidFill>
                  <a:schemeClr val="tx1"/>
                </a:solidFill>
                <a:effectLst/>
                <a:latin typeface="+mn-lt"/>
                <a:ea typeface="+mn-ea"/>
                <a:cs typeface="+mn-cs"/>
              </a:rPr>
              <a:t>Nazaret</a:t>
            </a:r>
            <a:r>
              <a:rPr lang="it-IT" sz="1200" kern="1200" dirty="0" smtClean="0">
                <a:solidFill>
                  <a:schemeClr val="tx1"/>
                </a:solidFill>
                <a:effectLst/>
                <a:latin typeface="+mn-lt"/>
                <a:ea typeface="+mn-ea"/>
                <a:cs typeface="+mn-cs"/>
              </a:rPr>
              <a:t>, allora è nell’agire dell’uomo Gesù che Dio si fa conoscere. Il dogma, prima di essere una formula, è una verità in azione nella persona di Gesù e, attraverso di lui, nel cristiano</a:t>
            </a:r>
          </a:p>
          <a:p>
            <a:endParaRPr lang="it-IT" sz="1200" kern="1200" dirty="0" smtClean="0">
              <a:solidFill>
                <a:schemeClr val="tx1"/>
              </a:solidFill>
              <a:effectLst/>
              <a:latin typeface="+mn-lt"/>
              <a:ea typeface="+mn-ea"/>
              <a:cs typeface="+mn-cs"/>
            </a:endParaRPr>
          </a:p>
          <a:p>
            <a:r>
              <a:rPr lang="it-IT" sz="1200" kern="1200" dirty="0" smtClean="0">
                <a:solidFill>
                  <a:schemeClr val="tx1"/>
                </a:solidFill>
                <a:effectLst/>
                <a:latin typeface="+mn-lt"/>
                <a:ea typeface="+mn-ea"/>
                <a:cs typeface="+mn-cs"/>
              </a:rPr>
              <a:t>la fede come esperienza, come fede «in atto». Come quando scrive: «L’oggettività della Rivelazione non è dunque la stessa di una cosa, quella di un insieme di dati, ma si compie “oggettivamente” nel soggetto credente in relazione ad altre esistenze, quando questi si lascia trasformare dalla vista e dall’ascolto di altri</a:t>
            </a:r>
            <a:endParaRPr lang="it-IT" sz="1200" dirty="0" smtClean="0"/>
          </a:p>
          <a:p>
            <a:endParaRPr lang="it-IT" sz="1200" dirty="0" smtClean="0"/>
          </a:p>
          <a:p>
            <a:r>
              <a:rPr lang="it-IT" sz="1200" dirty="0" smtClean="0"/>
              <a:t>Questo compito è in sintonia con la portata spirituale del Canone delle Scritture,</a:t>
            </a:r>
          </a:p>
          <a:p>
            <a:r>
              <a:rPr lang="it-IT" sz="1200" dirty="0" smtClean="0"/>
              <a:t>Questo modello "genealogico" si appoggia su dei presupposti di ordine cristologico, pneumatologico e trinitario</a:t>
            </a:r>
          </a:p>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lo spazio di una creatività spirituale nella quale le comunità ecclesiali e gli individui divengono realmente "soggetti" storici: soggetti non solo della loro fede, ma anche soggetti di una ospitalità- che fa i conti con la violenza per !imitarla o per assumerla su di sé- e di una messa a disposizione delle "risorse" della terra a servizio innanzitutto dei più piccoli. </a:t>
            </a:r>
          </a:p>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a:p>
            <a:r>
              <a:rPr lang="it-IT" sz="1200" kern="1200" dirty="0" smtClean="0">
                <a:solidFill>
                  <a:schemeClr val="tx1"/>
                </a:solidFill>
                <a:effectLst/>
                <a:latin typeface="+mn-lt"/>
                <a:ea typeface="+mn-ea"/>
                <a:cs typeface="+mn-cs"/>
              </a:rPr>
              <a:t>STILE </a:t>
            </a:r>
            <a:r>
              <a:rPr lang="it-IT" sz="1200" kern="1200" dirty="0" smtClean="0">
                <a:solidFill>
                  <a:schemeClr val="tx1"/>
                </a:solidFill>
                <a:effectLst/>
                <a:latin typeface="+mn-lt"/>
                <a:ea typeface="+mn-ea"/>
                <a:cs typeface="+mn-cs"/>
              </a:rPr>
              <a:t>(modo di essere nel mondo che crea/Generativo) </a:t>
            </a:r>
            <a:r>
              <a:rPr lang="it-IT" baseline="0" dirty="0" smtClean="0"/>
              <a:t>Approccio stilistico: </a:t>
            </a:r>
          </a:p>
          <a:p>
            <a:r>
              <a:rPr lang="it-IT" baseline="0" dirty="0" smtClean="0"/>
              <a:t>- stile come modo di abitare il mondo, una maniera che «crea» il mondo stesso</a:t>
            </a:r>
          </a:p>
          <a:p>
            <a:r>
              <a:rPr lang="it-IT" sz="1200" kern="1200" dirty="0" smtClean="0">
                <a:solidFill>
                  <a:schemeClr val="tx1"/>
                </a:solidFill>
                <a:effectLst/>
                <a:latin typeface="+mn-lt"/>
                <a:ea typeface="+mn-ea"/>
                <a:cs typeface="+mn-cs"/>
              </a:rPr>
              <a:t>- Compreso in questo modo, l'approccio stilistico ci permette di non ridurre il cristianesimo al suo insegnamento dottrinale, ma di onorare l 'insieme della vita cristiana sia nelle sue espressioni singolari e plurali, sia relazionali e socio-politiche</a:t>
            </a:r>
          </a:p>
          <a:p>
            <a:pPr marL="171450" indent="-171450">
              <a:buFontTx/>
              <a:buChar char="-"/>
            </a:pPr>
            <a:r>
              <a:rPr lang="it-IT" sz="1200" kern="1200" dirty="0" smtClean="0">
                <a:solidFill>
                  <a:schemeClr val="tx1"/>
                </a:solidFill>
                <a:effectLst/>
                <a:latin typeface="+mn-lt"/>
                <a:ea typeface="+mn-ea"/>
                <a:cs typeface="+mn-cs"/>
              </a:rPr>
              <a:t>Appare, in filigrana, il principio di concordanza tra la forma e il contenuto, tanto essenziale per caratterizzare la qualità stilistica di un'opera e facilmente applicabile alla questione della credibilità della fede cristiana</a:t>
            </a:r>
          </a:p>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514B5404-EFD4-4CAD-9DB3-332C21DD866F}" type="slidenum">
              <a:rPr lang="it-IT" smtClean="0"/>
              <a:t>2</a:t>
            </a:fld>
            <a:endParaRPr lang="it-IT"/>
          </a:p>
        </p:txBody>
      </p:sp>
    </p:spTree>
    <p:extLst>
      <p:ext uri="{BB962C8B-B14F-4D97-AF65-F5344CB8AC3E}">
        <p14:creationId xmlns:p14="http://schemas.microsoft.com/office/powerpoint/2010/main" val="2389999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Dall’editoriale alle</a:t>
            </a:r>
            <a:r>
              <a:rPr lang="it-IT" baseline="0" dirty="0" smtClean="0"/>
              <a:t> pagine di Theobald al suo inafferrabile pensiero</a:t>
            </a:r>
            <a:endParaRPr lang="it-IT" dirty="0" smtClean="0"/>
          </a:p>
        </p:txBody>
      </p:sp>
      <p:sp>
        <p:nvSpPr>
          <p:cNvPr id="4" name="Segnaposto numero diapositiva 3"/>
          <p:cNvSpPr>
            <a:spLocks noGrp="1"/>
          </p:cNvSpPr>
          <p:nvPr>
            <p:ph type="sldNum" sz="quarter" idx="10"/>
          </p:nvPr>
        </p:nvSpPr>
        <p:spPr/>
        <p:txBody>
          <a:bodyPr/>
          <a:lstStyle/>
          <a:p>
            <a:fld id="{514B5404-EFD4-4CAD-9DB3-332C21DD866F}" type="slidenum">
              <a:rPr lang="it-IT" smtClean="0"/>
              <a:t>3</a:t>
            </a:fld>
            <a:endParaRPr lang="it-IT"/>
          </a:p>
        </p:txBody>
      </p:sp>
    </p:spTree>
    <p:extLst>
      <p:ext uri="{BB962C8B-B14F-4D97-AF65-F5344CB8AC3E}">
        <p14:creationId xmlns:p14="http://schemas.microsoft.com/office/powerpoint/2010/main" val="727995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L’ospitalità</a:t>
            </a:r>
            <a:r>
              <a:rPr lang="it-IT" baseline="0" dirty="0" smtClean="0"/>
              <a:t> è per ora, non solo per l’escatologia…</a:t>
            </a:r>
          </a:p>
          <a:p>
            <a:pPr marL="171450" indent="-171450">
              <a:buFontTx/>
              <a:buChar char="-"/>
            </a:pPr>
            <a:endParaRPr lang="it-IT" sz="1200" kern="1200" baseline="0" dirty="0" smtClean="0">
              <a:solidFill>
                <a:schemeClr val="tx1"/>
              </a:solidFill>
              <a:effectLst/>
              <a:latin typeface="+mn-lt"/>
              <a:ea typeface="+mn-ea"/>
              <a:cs typeface="+mn-cs"/>
            </a:endParaRPr>
          </a:p>
          <a:p>
            <a:pPr marL="0" indent="0">
              <a:buFontTx/>
              <a:buNone/>
            </a:pPr>
            <a:r>
              <a:rPr lang="it-IT" sz="1200" kern="1200" baseline="0" dirty="0" smtClean="0">
                <a:solidFill>
                  <a:schemeClr val="tx1"/>
                </a:solidFill>
                <a:effectLst/>
                <a:latin typeface="+mn-lt"/>
                <a:ea typeface="+mn-ea"/>
                <a:cs typeface="+mn-cs"/>
              </a:rPr>
              <a:t>Vangelo:</a:t>
            </a:r>
          </a:p>
          <a:p>
            <a:pPr marL="0" indent="0">
              <a:buFontTx/>
              <a:buNone/>
            </a:pPr>
            <a:r>
              <a:rPr lang="it-IT" sz="1200" kern="1200" baseline="0" dirty="0" smtClean="0">
                <a:solidFill>
                  <a:schemeClr val="tx1"/>
                </a:solidFill>
                <a:effectLst/>
                <a:latin typeface="+mn-lt"/>
                <a:ea typeface="+mn-ea"/>
                <a:cs typeface="+mn-cs"/>
              </a:rPr>
              <a:t>- </a:t>
            </a:r>
            <a:r>
              <a:rPr lang="it-IT" sz="1200" kern="1200" dirty="0" smtClean="0">
                <a:solidFill>
                  <a:schemeClr val="tx1"/>
                </a:solidFill>
                <a:effectLst/>
                <a:latin typeface="+mn-lt"/>
                <a:ea typeface="+mn-ea"/>
                <a:cs typeface="+mn-cs"/>
              </a:rPr>
              <a:t>il Vangelo è una Novella – non un messaggio che si potrebbe registrare e possedere, ma una Novella sempre nuova, una Novella di Bontà radicale in un mondo attraversato ma mai sommerso dal male in tutte le sue forme- la disgrazia, la malattia, la malevolenza; soltanto colui che chiamiamo “Dio” può essere il “soggetto” di una tale novella, esagerata per questo mondo così com’è</a:t>
            </a:r>
            <a:endParaRPr lang="it-IT" baseline="0" dirty="0" smtClean="0"/>
          </a:p>
          <a:p>
            <a:r>
              <a:rPr lang="it-IT" baseline="0" dirty="0" smtClean="0"/>
              <a:t>- </a:t>
            </a:r>
            <a:r>
              <a:rPr lang="it-IT" sz="1200" kern="1200" dirty="0" smtClean="0">
                <a:solidFill>
                  <a:schemeClr val="tx1"/>
                </a:solidFill>
                <a:effectLst/>
                <a:latin typeface="+mn-lt"/>
                <a:ea typeface="+mn-ea"/>
                <a:cs typeface="+mn-cs"/>
              </a:rPr>
              <a:t>il discepolo è colui che giorno dopo giorno sente questa novella di bontà radicale nel profondo della sua esistenza e la sente come Vangelo proveniente da Dio. Gesù stesso l’ha sentita, ed essendo stato inviato dal Padre- Dio di ogni bontà e misericordia da sempre- ha saputo annunciarla in modo assolutamente credibile e coerente, nelle parole e nei gesti, mettendo in gioco tutta la sua esistenza- fino a subire il supplizio della croce, per questa Novella di Bontà radicale e incondizionata</a:t>
            </a:r>
            <a:endParaRPr lang="it-IT"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baseline="0" dirty="0" smtClean="0"/>
              <a:t>- </a:t>
            </a:r>
            <a:r>
              <a:rPr lang="it-IT" sz="1200" kern="1200" dirty="0" smtClean="0">
                <a:solidFill>
                  <a:schemeClr val="tx1"/>
                </a:solidFill>
                <a:effectLst/>
                <a:latin typeface="+mn-lt"/>
                <a:ea typeface="+mn-ea"/>
                <a:cs typeface="+mn-cs"/>
              </a:rPr>
              <a:t>vocazione: intendere veramente il verbo “vocare” = chiamare che si riferisce ad una esperienza spirituale di ascolto esteriore e interiore: tale o talaltro “passatore” del Vangelo mi attira con la sua esistenza , perché mi porta a girarmi verso l’interno e a sentire “io-stesso” la “voce “ divina che mi suggerisce </a:t>
            </a:r>
            <a:r>
              <a:rPr lang="it-IT" sz="1200" kern="1200" dirty="0" err="1" smtClean="0">
                <a:solidFill>
                  <a:schemeClr val="tx1"/>
                </a:solidFill>
                <a:effectLst/>
                <a:latin typeface="+mn-lt"/>
                <a:ea typeface="+mn-ea"/>
                <a:cs typeface="+mn-cs"/>
              </a:rPr>
              <a:t>gratuitamente”sì</a:t>
            </a:r>
            <a:r>
              <a:rPr lang="it-IT" sz="1200" kern="1200" dirty="0" smtClean="0">
                <a:solidFill>
                  <a:schemeClr val="tx1"/>
                </a:solidFill>
                <a:effectLst/>
                <a:latin typeface="+mn-lt"/>
                <a:ea typeface="+mn-ea"/>
                <a:cs typeface="+mn-cs"/>
              </a:rPr>
              <a:t>, puoi ...” Puoi andare in fondo alla tua avventura umana</a:t>
            </a:r>
          </a:p>
          <a:p>
            <a:endParaRPr lang="it-IT" baseline="0" dirty="0" smtClean="0"/>
          </a:p>
          <a:p>
            <a:endParaRPr lang="it-IT"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 Troppe comunità e troppi credenti non sanno più cosa può essere un'esperienza di vocazione: in realtà non sanno più collegare la loro fede cristiana a una chiamata, e ancor meno comprendere questa fede come un modo di vivere il loro «mestiere di uomo».</a:t>
            </a:r>
          </a:p>
          <a:p>
            <a:endParaRPr lang="it-IT" baseline="0" dirty="0" smtClean="0"/>
          </a:p>
          <a:p>
            <a:endParaRPr lang="it-IT" baseline="0" dirty="0" smtClean="0"/>
          </a:p>
          <a:p>
            <a:pPr marL="171450" indent="-171450">
              <a:buFontTx/>
              <a:buChar char="-"/>
            </a:pPr>
            <a:r>
              <a:rPr lang="it-IT" baseline="0" dirty="0" smtClean="0"/>
              <a:t>I traghettatori</a:t>
            </a:r>
          </a:p>
          <a:p>
            <a:pPr marL="171450" indent="-171450">
              <a:buFontTx/>
              <a:buChar char="-"/>
            </a:pPr>
            <a:endParaRPr lang="it-IT" baseline="0" dirty="0" smtClean="0"/>
          </a:p>
          <a:p>
            <a:pPr marL="171450" indent="-171450">
              <a:buFontTx/>
              <a:buChar char="-"/>
            </a:pPr>
            <a:r>
              <a:rPr lang="it-IT" baseline="0" dirty="0" smtClean="0"/>
              <a:t>Fede: tre livelli: chiunque, discepolo, apostolo. Funzione della chiesa: </a:t>
            </a:r>
            <a:endParaRPr lang="it-IT" dirty="0"/>
          </a:p>
        </p:txBody>
      </p:sp>
      <p:sp>
        <p:nvSpPr>
          <p:cNvPr id="4" name="Segnaposto numero diapositiva 3"/>
          <p:cNvSpPr>
            <a:spLocks noGrp="1"/>
          </p:cNvSpPr>
          <p:nvPr>
            <p:ph type="sldNum" sz="quarter" idx="10"/>
          </p:nvPr>
        </p:nvSpPr>
        <p:spPr/>
        <p:txBody>
          <a:bodyPr/>
          <a:lstStyle/>
          <a:p>
            <a:fld id="{514B5404-EFD4-4CAD-9DB3-332C21DD866F}" type="slidenum">
              <a:rPr lang="it-IT" smtClean="0"/>
              <a:t>4</a:t>
            </a:fld>
            <a:endParaRPr lang="it-IT"/>
          </a:p>
        </p:txBody>
      </p:sp>
    </p:spTree>
    <p:extLst>
      <p:ext uri="{BB962C8B-B14F-4D97-AF65-F5344CB8AC3E}">
        <p14:creationId xmlns:p14="http://schemas.microsoft.com/office/powerpoint/2010/main" val="3525898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14B5404-EFD4-4CAD-9DB3-332C21DD866F}" type="slidenum">
              <a:rPr lang="it-IT" smtClean="0"/>
              <a:t>5</a:t>
            </a:fld>
            <a:endParaRPr lang="it-IT"/>
          </a:p>
        </p:txBody>
      </p:sp>
    </p:spTree>
    <p:extLst>
      <p:ext uri="{BB962C8B-B14F-4D97-AF65-F5344CB8AC3E}">
        <p14:creationId xmlns:p14="http://schemas.microsoft.com/office/powerpoint/2010/main" val="3525898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14B5404-EFD4-4CAD-9DB3-332C21DD866F}" type="slidenum">
              <a:rPr lang="it-IT" smtClean="0"/>
              <a:t>6</a:t>
            </a:fld>
            <a:endParaRPr lang="it-IT"/>
          </a:p>
        </p:txBody>
      </p:sp>
    </p:spTree>
    <p:extLst>
      <p:ext uri="{BB962C8B-B14F-4D97-AF65-F5344CB8AC3E}">
        <p14:creationId xmlns:p14="http://schemas.microsoft.com/office/powerpoint/2010/main" val="2186872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6/30/2016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454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42714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B61BEF0D-F0BB-DE4B-95CE-6DB70DBA9567}" type="datetimeFigureOut">
              <a:rPr lang="en-US" smtClean="0"/>
              <a:pPr/>
              <a:t>6/30/2016</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7509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7706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6/30/2016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42203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29519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2553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67797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13683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6/30/2016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6511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6/30/2016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0501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6/30/2016</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‹N›</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23274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UNA </a:t>
            </a:r>
            <a:r>
              <a:rPr lang="it-IT" dirty="0" smtClean="0"/>
              <a:t>PROSPETTIVA/Testimonianza </a:t>
            </a:r>
            <a:r>
              <a:rPr lang="it-IT" dirty="0" smtClean="0"/>
              <a:t/>
            </a:r>
            <a:br>
              <a:rPr lang="it-IT" dirty="0" smtClean="0"/>
            </a:br>
            <a:r>
              <a:rPr lang="it-IT" dirty="0" smtClean="0"/>
              <a:t>DI TEOLOGIA FONDAMENTALE </a:t>
            </a:r>
            <a:br>
              <a:rPr lang="it-IT" dirty="0" smtClean="0"/>
            </a:br>
            <a:r>
              <a:rPr lang="it-IT" sz="3100" dirty="0" smtClean="0"/>
              <a:t>(</a:t>
            </a:r>
            <a:r>
              <a:rPr lang="it-IT" sz="3100" dirty="0" err="1" smtClean="0"/>
              <a:t>Ch</a:t>
            </a:r>
            <a:r>
              <a:rPr lang="it-IT" sz="3100" dirty="0" smtClean="0"/>
              <a:t>. THEOBALD)</a:t>
            </a:r>
            <a:endParaRPr lang="it-IT" sz="3100" dirty="0"/>
          </a:p>
        </p:txBody>
      </p:sp>
      <p:sp>
        <p:nvSpPr>
          <p:cNvPr id="3" name="Sottotitolo 2"/>
          <p:cNvSpPr>
            <a:spLocks noGrp="1"/>
          </p:cNvSpPr>
          <p:nvPr>
            <p:ph type="subTitle" idx="1"/>
          </p:nvPr>
        </p:nvSpPr>
        <p:spPr/>
        <p:txBody>
          <a:bodyPr/>
          <a:lstStyle/>
          <a:p>
            <a:r>
              <a:rPr lang="it-IT" i="1" dirty="0" smtClean="0"/>
              <a:t>Giacomo Costa SJ</a:t>
            </a:r>
            <a:endParaRPr lang="it-IT" i="1" dirty="0"/>
          </a:p>
        </p:txBody>
      </p:sp>
    </p:spTree>
    <p:extLst>
      <p:ext uri="{BB962C8B-B14F-4D97-AF65-F5344CB8AC3E}">
        <p14:creationId xmlns:p14="http://schemas.microsoft.com/office/powerpoint/2010/main" val="328019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1. COMPITO DELLA TEOLOGIA</a:t>
            </a:r>
            <a:endParaRPr lang="it-IT" dirty="0"/>
          </a:p>
        </p:txBody>
      </p:sp>
      <p:sp>
        <p:nvSpPr>
          <p:cNvPr id="3" name="Segnaposto contenuto 2"/>
          <p:cNvSpPr>
            <a:spLocks noGrp="1"/>
          </p:cNvSpPr>
          <p:nvPr>
            <p:ph idx="1"/>
          </p:nvPr>
        </p:nvSpPr>
        <p:spPr>
          <a:xfrm>
            <a:off x="581192" y="2513753"/>
            <a:ext cx="7989752" cy="3630795"/>
          </a:xfrm>
        </p:spPr>
        <p:txBody>
          <a:bodyPr>
            <a:noAutofit/>
          </a:bodyPr>
          <a:lstStyle/>
          <a:p>
            <a:r>
              <a:rPr lang="it-IT" sz="3200" dirty="0"/>
              <a:t>Il ruolo dei teologi specialisti è </a:t>
            </a:r>
            <a:r>
              <a:rPr lang="it-IT" sz="3200" dirty="0" smtClean="0"/>
              <a:t>quello </a:t>
            </a:r>
            <a:r>
              <a:rPr lang="it-IT" sz="3200" dirty="0"/>
              <a:t>di aiutare le comunità a comprendere </a:t>
            </a:r>
            <a:r>
              <a:rPr lang="it-IT" sz="3200" dirty="0" smtClean="0"/>
              <a:t>dall'interno la</a:t>
            </a:r>
            <a:r>
              <a:rPr lang="it-IT" sz="3200" dirty="0" smtClean="0">
                <a:solidFill>
                  <a:srgbClr val="FF0000"/>
                </a:solidFill>
              </a:rPr>
              <a:t> </a:t>
            </a:r>
            <a:r>
              <a:rPr lang="it-IT" sz="3200" dirty="0">
                <a:solidFill>
                  <a:srgbClr val="FF0000"/>
                </a:solidFill>
              </a:rPr>
              <a:t>genesi ecclesiale della </a:t>
            </a:r>
            <a:r>
              <a:rPr lang="it-IT" sz="3200" dirty="0" smtClean="0">
                <a:solidFill>
                  <a:srgbClr val="FF0000"/>
                </a:solidFill>
              </a:rPr>
              <a:t>fede</a:t>
            </a:r>
            <a:r>
              <a:rPr lang="it-IT" sz="3200" dirty="0" smtClean="0"/>
              <a:t>, a </a:t>
            </a:r>
            <a:r>
              <a:rPr lang="it-IT" sz="3200" dirty="0"/>
              <a:t>"</a:t>
            </a:r>
            <a:r>
              <a:rPr lang="it-IT" sz="3200" dirty="0" smtClean="0"/>
              <a:t>riprodurla" attivamente (…) e </a:t>
            </a:r>
            <a:r>
              <a:rPr lang="it-IT" sz="3200" dirty="0"/>
              <a:t>a divenire così "soggetti" </a:t>
            </a:r>
            <a:r>
              <a:rPr lang="it-IT" sz="3200" dirty="0" smtClean="0"/>
              <a:t>storici della </a:t>
            </a:r>
            <a:r>
              <a:rPr lang="it-IT" sz="3200" dirty="0"/>
              <a:t>loro fede. </a:t>
            </a:r>
            <a:endParaRPr lang="it-IT" sz="3200" dirty="0" smtClean="0"/>
          </a:p>
        </p:txBody>
      </p:sp>
    </p:spTree>
    <p:extLst>
      <p:ext uri="{BB962C8B-B14F-4D97-AF65-F5344CB8AC3E}">
        <p14:creationId xmlns:p14="http://schemas.microsoft.com/office/powerpoint/2010/main" val="1753546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3603" y="622170"/>
            <a:ext cx="8272211" cy="1263192"/>
          </a:xfrm>
          <a:solidFill>
            <a:schemeClr val="accent2"/>
          </a:solidFill>
          <a:effectLst/>
        </p:spPr>
        <p:txBody>
          <a:bodyPr/>
          <a:lstStyle/>
          <a:p>
            <a:r>
              <a:rPr lang="it-IT" dirty="0" smtClean="0"/>
              <a:t>2. UNA SPIRITUALITÀ DELL’OSPITALITÀ</a:t>
            </a:r>
            <a:endParaRPr lang="it-IT" dirty="0"/>
          </a:p>
        </p:txBody>
      </p:sp>
      <p:sp>
        <p:nvSpPr>
          <p:cNvPr id="3" name="Segnaposto contenuto 2"/>
          <p:cNvSpPr>
            <a:spLocks noGrp="1"/>
          </p:cNvSpPr>
          <p:nvPr>
            <p:ph idx="1"/>
          </p:nvPr>
        </p:nvSpPr>
        <p:spPr>
          <a:xfrm>
            <a:off x="435895" y="2791277"/>
            <a:ext cx="8272211" cy="2758727"/>
          </a:xfrm>
        </p:spPr>
        <p:txBody>
          <a:bodyPr>
            <a:noAutofit/>
          </a:bodyPr>
          <a:lstStyle/>
          <a:p>
            <a:endParaRPr lang="it-IT" sz="3200" dirty="0" smtClean="0"/>
          </a:p>
          <a:p>
            <a:r>
              <a:rPr lang="it-IT" sz="3200" dirty="0" smtClean="0"/>
              <a:t>Chi </a:t>
            </a:r>
            <a:r>
              <a:rPr lang="it-IT" sz="3200" dirty="0" smtClean="0"/>
              <a:t>è l’ospite? Tensioni</a:t>
            </a:r>
          </a:p>
          <a:p>
            <a:pPr lvl="1">
              <a:buSzPct val="75000"/>
              <a:buFont typeface="Wingdings" panose="05000000000000000000" pitchFamily="2" charset="2"/>
              <a:buChar char="ü"/>
            </a:pPr>
            <a:r>
              <a:rPr lang="it-IT" sz="2800" dirty="0" smtClean="0"/>
              <a:t>Chi accoglie – Chi è accolto</a:t>
            </a:r>
          </a:p>
          <a:p>
            <a:pPr lvl="1">
              <a:buSzPct val="75000"/>
              <a:buFont typeface="Wingdings" panose="05000000000000000000" pitchFamily="2" charset="2"/>
              <a:buChar char="ü"/>
            </a:pPr>
            <a:r>
              <a:rPr lang="it-IT" sz="2800" dirty="0" smtClean="0"/>
              <a:t>Chi è accolto – Un nemico</a:t>
            </a:r>
          </a:p>
          <a:p>
            <a:pPr lvl="1"/>
            <a:endParaRPr lang="it-IT" dirty="0" smtClean="0"/>
          </a:p>
          <a:p>
            <a:r>
              <a:rPr lang="it-IT" sz="3200" dirty="0" smtClean="0"/>
              <a:t>Dalla </a:t>
            </a:r>
            <a:r>
              <a:rPr lang="it-IT" sz="3200" dirty="0" err="1" smtClean="0"/>
              <a:t>assimetria</a:t>
            </a:r>
            <a:r>
              <a:rPr lang="it-IT" sz="3200" dirty="0" smtClean="0"/>
              <a:t> alla simmetria e alla reciprocità</a:t>
            </a:r>
          </a:p>
          <a:p>
            <a:pPr lvl="1">
              <a:buSzPct val="75000"/>
              <a:buFont typeface="Wingdings" panose="05000000000000000000" pitchFamily="2" charset="2"/>
              <a:buChar char="ü"/>
            </a:pPr>
            <a:r>
              <a:rPr lang="it-IT" sz="2800" dirty="0" smtClean="0"/>
              <a:t>Possibilità di offrire qualcosa all’altro, di esprimersi</a:t>
            </a:r>
          </a:p>
          <a:p>
            <a:pPr lvl="1">
              <a:buSzPct val="75000"/>
              <a:buFont typeface="Wingdings" panose="05000000000000000000" pitchFamily="2" charset="2"/>
              <a:buChar char="ü"/>
            </a:pPr>
            <a:r>
              <a:rPr lang="it-IT" sz="2800" dirty="0" smtClean="0"/>
              <a:t>Prospettiva «apocalittica» (a tavola insieme)</a:t>
            </a:r>
            <a:endParaRPr lang="it-IT" sz="2800" dirty="0"/>
          </a:p>
        </p:txBody>
      </p:sp>
    </p:spTree>
    <p:extLst>
      <p:ext uri="{BB962C8B-B14F-4D97-AF65-F5344CB8AC3E}">
        <p14:creationId xmlns:p14="http://schemas.microsoft.com/office/powerpoint/2010/main" val="3046227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47387" y="612743"/>
            <a:ext cx="8272210" cy="1263192"/>
          </a:xfrm>
          <a:solidFill>
            <a:schemeClr val="accent2"/>
          </a:solidFill>
          <a:ln>
            <a:solidFill>
              <a:schemeClr val="accent2"/>
            </a:solidFill>
          </a:ln>
        </p:spPr>
        <p:txBody>
          <a:bodyPr/>
          <a:lstStyle/>
          <a:p>
            <a:r>
              <a:rPr lang="it-IT" dirty="0" smtClean="0"/>
              <a:t>2. GESÙ «ESSERE OSPITALE» per eccellenza</a:t>
            </a:r>
            <a:endParaRPr lang="it-IT" dirty="0"/>
          </a:p>
        </p:txBody>
      </p:sp>
      <p:sp>
        <p:nvSpPr>
          <p:cNvPr id="3" name="Segnaposto contenuto 2"/>
          <p:cNvSpPr>
            <a:spLocks noGrp="1"/>
          </p:cNvSpPr>
          <p:nvPr>
            <p:ph idx="1"/>
          </p:nvPr>
        </p:nvSpPr>
        <p:spPr>
          <a:xfrm>
            <a:off x="428532" y="2951665"/>
            <a:ext cx="8272211" cy="2758727"/>
          </a:xfrm>
        </p:spPr>
        <p:txBody>
          <a:bodyPr>
            <a:noAutofit/>
          </a:bodyPr>
          <a:lstStyle/>
          <a:p>
            <a:r>
              <a:rPr lang="it-IT" sz="3200" dirty="0" smtClean="0"/>
              <a:t>L’ospitalità che suscita un atto di </a:t>
            </a:r>
            <a:r>
              <a:rPr lang="it-IT" sz="3200" dirty="0" smtClean="0"/>
              <a:t>«fede»</a:t>
            </a:r>
            <a:endParaRPr lang="it-IT" sz="3200" dirty="0" smtClean="0"/>
          </a:p>
          <a:p>
            <a:pPr lvl="1">
              <a:spcBef>
                <a:spcPts val="0"/>
              </a:spcBef>
              <a:buSzPct val="75000"/>
              <a:buFont typeface="Wingdings" panose="05000000000000000000" pitchFamily="2" charset="2"/>
              <a:buChar char="ü"/>
            </a:pPr>
            <a:r>
              <a:rPr lang="it-IT" sz="2800" dirty="0" smtClean="0"/>
              <a:t>Scommessa che la vita vale la pena di essere vissuta</a:t>
            </a:r>
          </a:p>
          <a:p>
            <a:pPr lvl="1">
              <a:spcBef>
                <a:spcPts val="0"/>
              </a:spcBef>
              <a:buSzPct val="75000"/>
              <a:buFont typeface="Wingdings" panose="05000000000000000000" pitchFamily="2" charset="2"/>
              <a:buChar char="ü"/>
            </a:pPr>
            <a:r>
              <a:rPr lang="it-IT" sz="2800" dirty="0" smtClean="0"/>
              <a:t>Ingenuità? Tra violenza e malinteso</a:t>
            </a:r>
          </a:p>
          <a:p>
            <a:pPr lvl="1">
              <a:spcBef>
                <a:spcPts val="0"/>
              </a:spcBef>
              <a:buSzPct val="75000"/>
              <a:buFont typeface="Wingdings" panose="05000000000000000000" pitchFamily="2" charset="2"/>
              <a:buChar char="ü"/>
            </a:pPr>
            <a:r>
              <a:rPr lang="it-IT" sz="2800" dirty="0" smtClean="0"/>
              <a:t>Auto-interrogazione: intendo nell’altro la fede?</a:t>
            </a:r>
          </a:p>
          <a:p>
            <a:r>
              <a:rPr lang="it-IT" sz="3200" dirty="0" smtClean="0"/>
              <a:t>Proclama il Vangelo in modo ospitale</a:t>
            </a:r>
          </a:p>
          <a:p>
            <a:pPr lvl="1">
              <a:spcBef>
                <a:spcPts val="0"/>
              </a:spcBef>
              <a:buSzPct val="75000"/>
              <a:buFont typeface="Wingdings" panose="05000000000000000000" pitchFamily="2" charset="2"/>
              <a:buChar char="ü"/>
            </a:pPr>
            <a:r>
              <a:rPr lang="it-IT" sz="2800" dirty="0" smtClean="0"/>
              <a:t>Bontà radicale (Padre)</a:t>
            </a:r>
          </a:p>
          <a:p>
            <a:pPr lvl="1">
              <a:spcBef>
                <a:spcPts val="0"/>
              </a:spcBef>
              <a:buSzPct val="75000"/>
              <a:buFont typeface="Wingdings" panose="05000000000000000000" pitchFamily="2" charset="2"/>
              <a:buChar char="ü"/>
            </a:pPr>
            <a:r>
              <a:rPr lang="it-IT" sz="2800" dirty="0" smtClean="0"/>
              <a:t>Ciascuno e tutti sono invitati</a:t>
            </a:r>
          </a:p>
          <a:p>
            <a:pPr lvl="1">
              <a:spcBef>
                <a:spcPts val="0"/>
              </a:spcBef>
              <a:buSzPct val="75000"/>
              <a:buFont typeface="Wingdings" panose="05000000000000000000" pitchFamily="2" charset="2"/>
              <a:buChar char="ü"/>
            </a:pPr>
            <a:r>
              <a:rPr lang="it-IT" sz="2800" dirty="0" smtClean="0"/>
              <a:t>Fiducia che quello che annuncia è già all’opera nell’altro</a:t>
            </a:r>
            <a:endParaRPr lang="it-IT" sz="2800" dirty="0"/>
          </a:p>
        </p:txBody>
      </p:sp>
    </p:spTree>
    <p:extLst>
      <p:ext uri="{BB962C8B-B14F-4D97-AF65-F5344CB8AC3E}">
        <p14:creationId xmlns:p14="http://schemas.microsoft.com/office/powerpoint/2010/main" val="2394102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31" y="612743"/>
            <a:ext cx="8253555" cy="1291472"/>
          </a:xfrm>
          <a:solidFill>
            <a:schemeClr val="accent4"/>
          </a:solidFill>
        </p:spPr>
        <p:txBody>
          <a:bodyPr/>
          <a:lstStyle/>
          <a:p>
            <a:r>
              <a:rPr lang="it-IT" dirty="0" smtClean="0"/>
              <a:t>3. TRASMETTERE L’INTRASMISSIBILE</a:t>
            </a:r>
            <a:endParaRPr lang="it-IT" dirty="0"/>
          </a:p>
        </p:txBody>
      </p:sp>
      <p:sp>
        <p:nvSpPr>
          <p:cNvPr id="3" name="Segnaposto contenuto 2"/>
          <p:cNvSpPr>
            <a:spLocks noGrp="1"/>
          </p:cNvSpPr>
          <p:nvPr>
            <p:ph idx="1"/>
          </p:nvPr>
        </p:nvSpPr>
        <p:spPr>
          <a:xfrm>
            <a:off x="428532" y="3509811"/>
            <a:ext cx="8272211" cy="2758727"/>
          </a:xfrm>
        </p:spPr>
        <p:txBody>
          <a:bodyPr>
            <a:noAutofit/>
          </a:bodyPr>
          <a:lstStyle/>
          <a:p>
            <a:pPr marL="0" indent="0">
              <a:buNone/>
            </a:pPr>
            <a:r>
              <a:rPr lang="it-IT" sz="3200" dirty="0" smtClean="0"/>
              <a:t>Gesù ci insegna che:</a:t>
            </a:r>
            <a:endParaRPr lang="it-IT" sz="3200" dirty="0"/>
          </a:p>
          <a:p>
            <a:r>
              <a:rPr lang="it-IT" sz="3200" dirty="0" smtClean="0"/>
              <a:t>Non </a:t>
            </a:r>
            <a:r>
              <a:rPr lang="it-IT" sz="3200" dirty="0"/>
              <a:t>c'è vita umana senza «fede</a:t>
            </a:r>
            <a:r>
              <a:rPr lang="it-IT" sz="3200" dirty="0" smtClean="0"/>
              <a:t>»</a:t>
            </a:r>
          </a:p>
          <a:p>
            <a:r>
              <a:rPr lang="it-IT" sz="3200" dirty="0" smtClean="0"/>
              <a:t>Il «mestiere di uomo» non è facile e non è facile credere (sono necessari «traghettatori»)</a:t>
            </a:r>
          </a:p>
          <a:p>
            <a:r>
              <a:rPr lang="it-IT" sz="3200" dirty="0" smtClean="0"/>
              <a:t>Nessuno può credere al posto di un altro</a:t>
            </a:r>
          </a:p>
          <a:p>
            <a:r>
              <a:rPr lang="it-IT" sz="3200" dirty="0" smtClean="0"/>
              <a:t>La </a:t>
            </a:r>
            <a:r>
              <a:rPr lang="it-IT" sz="3200" dirty="0"/>
              <a:t>sua ospitalità permette di “generare” alla “fede” in una vita “riuscita”: qualunque cosa avvenga, ogni essere umano è una storia sacra</a:t>
            </a:r>
            <a:endParaRPr lang="it-IT" sz="3200" dirty="0" smtClean="0"/>
          </a:p>
          <a:p>
            <a:endParaRPr lang="it-IT" sz="2800" dirty="0" smtClean="0"/>
          </a:p>
          <a:p>
            <a:endParaRPr lang="it-IT" sz="2800" dirty="0"/>
          </a:p>
        </p:txBody>
      </p:sp>
    </p:spTree>
    <p:extLst>
      <p:ext uri="{BB962C8B-B14F-4D97-AF65-F5344CB8AC3E}">
        <p14:creationId xmlns:p14="http://schemas.microsoft.com/office/powerpoint/2010/main" val="2394102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32" y="2951665"/>
            <a:ext cx="8272211" cy="2758727"/>
          </a:xfrm>
        </p:spPr>
        <p:txBody>
          <a:bodyPr>
            <a:noAutofit/>
          </a:bodyPr>
          <a:lstStyle/>
          <a:p>
            <a:r>
              <a:rPr lang="it-IT" sz="3600" dirty="0" smtClean="0"/>
              <a:t>La «fede» umana </a:t>
            </a:r>
            <a:br>
              <a:rPr lang="it-IT" sz="3600" dirty="0" smtClean="0"/>
            </a:br>
            <a:r>
              <a:rPr lang="it-IT" sz="3600" dirty="0" smtClean="0"/>
              <a:t>come coraggio di essere</a:t>
            </a:r>
          </a:p>
          <a:p>
            <a:r>
              <a:rPr lang="it-IT" sz="3600" dirty="0" smtClean="0"/>
              <a:t>Dal dono al Donatore: discepoli</a:t>
            </a:r>
          </a:p>
          <a:p>
            <a:r>
              <a:rPr lang="it-IT" sz="3600" dirty="0" smtClean="0"/>
              <a:t>Verso la reciprocità: apostoli</a:t>
            </a:r>
          </a:p>
          <a:p>
            <a:endParaRPr lang="it-IT" sz="1400" dirty="0"/>
          </a:p>
          <a:p>
            <a:pPr marL="0" indent="0">
              <a:buNone/>
            </a:pPr>
            <a:r>
              <a:rPr lang="it-IT" sz="2800" i="1" dirty="0" err="1" smtClean="0"/>
              <a:t>Cfr</a:t>
            </a:r>
            <a:r>
              <a:rPr lang="it-IT" sz="2800" i="1" dirty="0" smtClean="0"/>
              <a:t> </a:t>
            </a:r>
            <a:r>
              <a:rPr lang="it-IT" sz="2800" i="1" dirty="0" err="1" smtClean="0"/>
              <a:t>Gv</a:t>
            </a:r>
            <a:r>
              <a:rPr lang="it-IT" sz="2800" i="1" dirty="0" smtClean="0"/>
              <a:t> 9: il cieco nato</a:t>
            </a:r>
            <a:endParaRPr lang="it-IT" sz="2800" i="1" dirty="0"/>
          </a:p>
        </p:txBody>
      </p:sp>
      <p:sp>
        <p:nvSpPr>
          <p:cNvPr id="2" name="Titolo 1"/>
          <p:cNvSpPr>
            <a:spLocks noGrp="1"/>
          </p:cNvSpPr>
          <p:nvPr>
            <p:ph type="title"/>
          </p:nvPr>
        </p:nvSpPr>
        <p:spPr>
          <a:xfrm>
            <a:off x="456617" y="612645"/>
            <a:ext cx="8225076" cy="1300899"/>
          </a:xfrm>
          <a:solidFill>
            <a:schemeClr val="accent4"/>
          </a:solidFill>
          <a:ln cmpd="sng">
            <a:solidFill>
              <a:schemeClr val="accent4"/>
            </a:solidFill>
          </a:ln>
        </p:spPr>
        <p:txBody>
          <a:bodyPr/>
          <a:lstStyle/>
          <a:p>
            <a:r>
              <a:rPr lang="it-IT" dirty="0" smtClean="0"/>
              <a:t>3. Le  soglie (NON SCONTATE)</a:t>
            </a:r>
            <a:endParaRPr lang="it-IT" dirty="0"/>
          </a:p>
        </p:txBody>
      </p:sp>
    </p:spTree>
    <p:extLst>
      <p:ext uri="{BB962C8B-B14F-4D97-AF65-F5344CB8AC3E}">
        <p14:creationId xmlns:p14="http://schemas.microsoft.com/office/powerpoint/2010/main" val="67880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i">
  <a:themeElements>
    <a:clrScheme name="Bl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ividendi">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i">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TM03457464[[fn=Dividendi]]</Template>
  <TotalTime>1316</TotalTime>
  <Words>938</Words>
  <Application>Microsoft Office PowerPoint</Application>
  <PresentationFormat>Presentazione su schermo (4:3)</PresentationFormat>
  <Paragraphs>70</Paragraphs>
  <Slides>6</Slides>
  <Notes>5</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vt:i4>
      </vt:variant>
    </vt:vector>
  </HeadingPairs>
  <TitlesOfParts>
    <vt:vector size="11" baseType="lpstr">
      <vt:lpstr>Calibri</vt:lpstr>
      <vt:lpstr>Gill Sans MT</vt:lpstr>
      <vt:lpstr>Wingdings</vt:lpstr>
      <vt:lpstr>Wingdings 2</vt:lpstr>
      <vt:lpstr>Dividendi</vt:lpstr>
      <vt:lpstr>UNA PROSPETTIVA/Testimonianza  DI TEOLOGIA FONDAMENTALE  (Ch. THEOBALD)</vt:lpstr>
      <vt:lpstr>1. COMPITO DELLA TEOLOGIA</vt:lpstr>
      <vt:lpstr>2. UNA SPIRITUALITÀ DELL’OSPITALITÀ</vt:lpstr>
      <vt:lpstr>2. GESÙ «ESSERE OSPITALE» per eccellenza</vt:lpstr>
      <vt:lpstr>3. TRASMETTERE L’INTRASMISSIBILE</vt:lpstr>
      <vt:lpstr>3. Le  soglie (NON SCONTATE)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PROSPETTIVA DALLA TEOLOGIA FONDAMENTALE (Ch. THEOBALD)</dc:title>
  <dc:creator>Giacomo Costa</dc:creator>
  <cp:lastModifiedBy>Giacomo Costa</cp:lastModifiedBy>
  <cp:revision>30</cp:revision>
  <dcterms:created xsi:type="dcterms:W3CDTF">2016-06-28T11:15:30Z</dcterms:created>
  <dcterms:modified xsi:type="dcterms:W3CDTF">2016-06-30T13:50:52Z</dcterms:modified>
</cp:coreProperties>
</file>