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72" r:id="rId5"/>
    <p:sldId id="259" r:id="rId6"/>
    <p:sldId id="263" r:id="rId7"/>
    <p:sldId id="264" r:id="rId8"/>
    <p:sldId id="265" r:id="rId9"/>
    <p:sldId id="266" r:id="rId10"/>
    <p:sldId id="267" r:id="rId11"/>
    <p:sldId id="268" r:id="rId12"/>
    <p:sldId id="270" r:id="rId13"/>
    <p:sldId id="269" r:id="rId14"/>
    <p:sldId id="271" r:id="rId15"/>
    <p:sldId id="275" r:id="rId16"/>
    <p:sldId id="276" r:id="rId17"/>
    <p:sldId id="277" r:id="rId18"/>
    <p:sldId id="27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p:restoredTop sz="94654"/>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FFCA3B-B1C3-584E-BCBE-FF616931B104}" type="datetimeFigureOut">
              <a:rPr lang="it-IT" smtClean="0"/>
              <a:t>28/06/2016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154266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FFCA3B-B1C3-584E-BCBE-FF616931B104}" type="datetimeFigureOut">
              <a:rPr lang="it-IT" smtClean="0"/>
              <a:t>28/06/2016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325662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FFCA3B-B1C3-584E-BCBE-FF616931B104}" type="datetimeFigureOut">
              <a:rPr lang="it-IT" smtClean="0"/>
              <a:t>28/06/2016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718854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FFCA3B-B1C3-584E-BCBE-FF616931B104}" type="datetimeFigureOut">
              <a:rPr lang="it-IT" smtClean="0"/>
              <a:t>28/06/2016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847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35FFCA3B-B1C3-584E-BCBE-FF616931B104}" type="datetimeFigureOut">
              <a:rPr lang="it-IT" smtClean="0"/>
              <a:t>28/06/2016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20812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5FFCA3B-B1C3-584E-BCBE-FF616931B104}" type="datetimeFigureOut">
              <a:rPr lang="it-IT" smtClean="0"/>
              <a:t>28/06/2016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424946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5FFCA3B-B1C3-584E-BCBE-FF616931B104}" type="datetimeFigureOut">
              <a:rPr lang="it-IT" smtClean="0"/>
              <a:t>28/06/2016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307668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35FFCA3B-B1C3-584E-BCBE-FF616931B104}" type="datetimeFigureOut">
              <a:rPr lang="it-IT" smtClean="0"/>
              <a:t>28/06/2016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39319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5FFCA3B-B1C3-584E-BCBE-FF616931B104}" type="datetimeFigureOut">
              <a:rPr lang="it-IT" smtClean="0"/>
              <a:t>28/06/2016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44613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5FFCA3B-B1C3-584E-BCBE-FF616931B104}" type="datetimeFigureOut">
              <a:rPr lang="it-IT" smtClean="0"/>
              <a:t>28/06/2016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3386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5FFCA3B-B1C3-584E-BCBE-FF616931B104}" type="datetimeFigureOut">
              <a:rPr lang="it-IT" smtClean="0"/>
              <a:t>28/06/2016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78FB63-5D19-C048-B4C8-9A7E706DAA84}" type="slidenum">
              <a:rPr lang="it-IT" smtClean="0"/>
              <a:t>‹N›</a:t>
            </a:fld>
            <a:endParaRPr lang="it-IT"/>
          </a:p>
        </p:txBody>
      </p:sp>
    </p:spTree>
    <p:extLst>
      <p:ext uri="{BB962C8B-B14F-4D97-AF65-F5344CB8AC3E}">
        <p14:creationId xmlns:p14="http://schemas.microsoft.com/office/powerpoint/2010/main" val="324661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FCA3B-B1C3-584E-BCBE-FF616931B104}" type="datetimeFigureOut">
              <a:rPr lang="it-IT" smtClean="0"/>
              <a:t>28/06/2016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8FB63-5D19-C048-B4C8-9A7E706DAA84}" type="slidenum">
              <a:rPr lang="it-IT" smtClean="0"/>
              <a:t>‹N›</a:t>
            </a:fld>
            <a:endParaRPr lang="it-IT"/>
          </a:p>
        </p:txBody>
      </p:sp>
    </p:spTree>
    <p:extLst>
      <p:ext uri="{BB962C8B-B14F-4D97-AF65-F5344CB8AC3E}">
        <p14:creationId xmlns:p14="http://schemas.microsoft.com/office/powerpoint/2010/main" val="327264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t.wikipedia.org/wiki/Interazione_socia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Gestione e soluzione dei conflitti</a:t>
            </a:r>
            <a:br>
              <a:rPr lang="it-IT" dirty="0" smtClean="0"/>
            </a:br>
            <a:r>
              <a:rPr lang="it-IT" sz="3100" dirty="0" smtClean="0"/>
              <a:t>Alcuni “esercizi” in prospettiva ‘civile’</a:t>
            </a:r>
            <a:endParaRPr lang="it-IT" sz="3100" dirty="0"/>
          </a:p>
        </p:txBody>
      </p:sp>
      <p:sp>
        <p:nvSpPr>
          <p:cNvPr id="3" name="Sottotitolo 2"/>
          <p:cNvSpPr>
            <a:spLocks noGrp="1"/>
          </p:cNvSpPr>
          <p:nvPr>
            <p:ph type="subTitle" idx="1"/>
          </p:nvPr>
        </p:nvSpPr>
        <p:spPr/>
        <p:txBody>
          <a:bodyPr/>
          <a:lstStyle/>
          <a:p>
            <a:r>
              <a:rPr lang="it-IT" dirty="0" smtClean="0"/>
              <a:t>L. Bruni</a:t>
            </a:r>
          </a:p>
          <a:p>
            <a:r>
              <a:rPr lang="it-IT" dirty="0" smtClean="0"/>
              <a:t>UPL – </a:t>
            </a:r>
            <a:r>
              <a:rPr lang="it-IT" smtClean="0"/>
              <a:t>Monteporzio Catone</a:t>
            </a:r>
            <a:endParaRPr lang="it-IT" dirty="0"/>
          </a:p>
        </p:txBody>
      </p:sp>
    </p:spTree>
    <p:extLst>
      <p:ext uri="{BB962C8B-B14F-4D97-AF65-F5344CB8AC3E}">
        <p14:creationId xmlns:p14="http://schemas.microsoft.com/office/powerpoint/2010/main" val="2775844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a:t>
            </a:r>
            <a:r>
              <a:rPr lang="it-IT" dirty="0" smtClean="0">
                <a:sym typeface="Wingdings"/>
              </a:rPr>
              <a:t></a:t>
            </a:r>
            <a:r>
              <a:rPr lang="it-IT" dirty="0" smtClean="0"/>
              <a:t> B </a:t>
            </a:r>
            <a:r>
              <a:rPr lang="it-IT" dirty="0" smtClean="0">
                <a:sym typeface="Wingdings"/>
              </a:rPr>
              <a:t></a:t>
            </a:r>
            <a:r>
              <a:rPr lang="it-IT" dirty="0" smtClean="0"/>
              <a:t> C</a:t>
            </a:r>
            <a:endParaRPr lang="it-IT" dirty="0"/>
          </a:p>
        </p:txBody>
      </p:sp>
      <p:sp>
        <p:nvSpPr>
          <p:cNvPr id="3" name="Segnaposto contenuto 2"/>
          <p:cNvSpPr>
            <a:spLocks noGrp="1"/>
          </p:cNvSpPr>
          <p:nvPr>
            <p:ph idx="1"/>
          </p:nvPr>
        </p:nvSpPr>
        <p:spPr/>
        <p:txBody>
          <a:bodyPr/>
          <a:lstStyle/>
          <a:p>
            <a:r>
              <a:rPr lang="it-IT" dirty="0" smtClean="0"/>
              <a:t>Qui abbiamo una prima struttura basica di un conflitto:</a:t>
            </a:r>
          </a:p>
          <a:p>
            <a:pPr lvl="1"/>
            <a:r>
              <a:rPr lang="it-IT" dirty="0" smtClean="0"/>
              <a:t>C’è una frustrazione tra A (principale) verso B (agente), che si traduce in un conflitto tra B e C</a:t>
            </a:r>
          </a:p>
          <a:p>
            <a:pPr lvl="1"/>
            <a:r>
              <a:rPr lang="it-IT" dirty="0" smtClean="0"/>
              <a:t>E’ una dinamica conflittuale dove un terzo, gerarchicamente superiore, è causa con i suoi atteggiamenti di predilezione e preferenza di un conflitto tra pari (anche se Caino era primogenito, quindi non era una perfetta parità)</a:t>
            </a:r>
            <a:endParaRPr lang="it-IT" dirty="0"/>
          </a:p>
        </p:txBody>
      </p:sp>
    </p:spTree>
    <p:extLst>
      <p:ext uri="{BB962C8B-B14F-4D97-AF65-F5344CB8AC3E}">
        <p14:creationId xmlns:p14="http://schemas.microsoft.com/office/powerpoint/2010/main" val="3869081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Abramo e </a:t>
            </a:r>
            <a:r>
              <a:rPr lang="it-IT" dirty="0" err="1" smtClean="0"/>
              <a:t>Lot</a:t>
            </a:r>
            <a:r>
              <a:rPr lang="it-IT" dirty="0" smtClean="0"/>
              <a:t>: una prima via di soluzione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Qui siamo nel ciclo di Abramo, il primo dei patriarchi.</a:t>
            </a:r>
          </a:p>
          <a:p>
            <a:r>
              <a:rPr lang="it-IT" dirty="0"/>
              <a:t>Quando Abram arriva a </a:t>
            </a:r>
            <a:r>
              <a:rPr lang="it-IT" dirty="0" err="1"/>
              <a:t>Caanan</a:t>
            </a:r>
            <a:r>
              <a:rPr lang="it-IT" dirty="0"/>
              <a:t> entra in conflitto con suo nipote </a:t>
            </a:r>
            <a:r>
              <a:rPr lang="it-IT" dirty="0" err="1"/>
              <a:t>Lot</a:t>
            </a:r>
            <a:r>
              <a:rPr lang="it-IT" dirty="0"/>
              <a:t>: “Il territorio non sopportava che essi abitassero insieme, perché i loro beni erano troppo grandi per poter abitare insieme” (13,6). I beni e l’abbondanza, cioè l’oggetto della promessa di JHWH estesa anche a suo nipote </a:t>
            </a:r>
            <a:r>
              <a:rPr lang="it-IT" dirty="0" err="1"/>
              <a:t>Lot</a:t>
            </a:r>
            <a:r>
              <a:rPr lang="it-IT" dirty="0"/>
              <a:t>, diventano proprio la ragione del conflitto con suo </a:t>
            </a:r>
            <a:r>
              <a:rPr lang="it-IT" dirty="0" smtClean="0"/>
              <a:t>nipote.</a:t>
            </a:r>
            <a:endParaRPr lang="it-IT" dirty="0"/>
          </a:p>
          <a:p>
            <a:pPr marL="0" indent="0">
              <a:buNone/>
            </a:pPr>
            <a:endParaRPr lang="it-IT" dirty="0"/>
          </a:p>
        </p:txBody>
      </p:sp>
    </p:spTree>
    <p:extLst>
      <p:ext uri="{BB962C8B-B14F-4D97-AF65-F5344CB8AC3E}">
        <p14:creationId xmlns:p14="http://schemas.microsoft.com/office/powerpoint/2010/main" val="146312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a:t>
            </a:r>
            <a:endParaRPr lang="it-IT" dirty="0"/>
          </a:p>
        </p:txBody>
      </p:sp>
      <p:sp>
        <p:nvSpPr>
          <p:cNvPr id="3" name="Segnaposto contenuto 2"/>
          <p:cNvSpPr>
            <a:spLocks noGrp="1"/>
          </p:cNvSpPr>
          <p:nvPr>
            <p:ph idx="1"/>
          </p:nvPr>
        </p:nvSpPr>
        <p:spPr/>
        <p:txBody>
          <a:bodyPr>
            <a:normAutofit/>
          </a:bodyPr>
          <a:lstStyle/>
          <a:p>
            <a:r>
              <a:rPr lang="it-IT" dirty="0" smtClean="0"/>
              <a:t>Qui ci troviamo di fronte ad una soluzione</a:t>
            </a:r>
          </a:p>
          <a:p>
            <a:r>
              <a:rPr lang="it-IT" dirty="0" smtClean="0"/>
              <a:t>“Non vi sia controversia tra me e te… perché noi siamo fratelli … Separati da me: se vai a sinistra io andrò a destra; se vai a destra io andrò a sinistra” (13,8-10). La soluzione del conflitto giunge per dispersione e mettendosi a camminare su strade diverse. </a:t>
            </a:r>
            <a:endParaRPr lang="it-IT" dirty="0"/>
          </a:p>
        </p:txBody>
      </p:sp>
    </p:spTree>
    <p:extLst>
      <p:ext uri="{BB962C8B-B14F-4D97-AF65-F5344CB8AC3E}">
        <p14:creationId xmlns:p14="http://schemas.microsoft.com/office/powerpoint/2010/main" val="1176388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Soluzione per la generosità di una della parti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Qui si evita il conflitto perché Abramo fa una scelta generosa: Abram fa scegliere a </a:t>
            </a:r>
            <a:r>
              <a:rPr lang="it-IT" dirty="0" err="1" smtClean="0"/>
              <a:t>Lot</a:t>
            </a:r>
            <a:r>
              <a:rPr lang="it-IT" dirty="0" smtClean="0"/>
              <a:t> la terra dove vuole andare, e lui sceglie la più fertile valle del Giordano, (13,10). </a:t>
            </a:r>
          </a:p>
          <a:p>
            <a:r>
              <a:rPr lang="it-IT" dirty="0" smtClean="0"/>
              <a:t>Altro messaggio da questo conflitto (evitato):</a:t>
            </a:r>
          </a:p>
          <a:p>
            <a:r>
              <a:rPr lang="it-IT" dirty="0" smtClean="0"/>
              <a:t>Non è raro che siano proprio i doni ricevuti assieme alla vocazione e alla chiamata (il compito, la terra, la cooperativa sociale, il talento artistico …) a diventare motivo di conflitto e rivalità con gli altri, proprio a partire dalla famiglia e dalle imprese e comunità in genere.</a:t>
            </a:r>
            <a:endParaRPr lang="it-IT" dirty="0"/>
          </a:p>
        </p:txBody>
      </p:sp>
    </p:spTree>
    <p:extLst>
      <p:ext uri="{BB962C8B-B14F-4D97-AF65-F5344CB8AC3E}">
        <p14:creationId xmlns:p14="http://schemas.microsoft.com/office/powerpoint/2010/main" val="2841391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 Agar e Sara: conflitto per la vita e risoluzione per espulsione</a:t>
            </a:r>
            <a:endParaRPr lang="it-IT" dirty="0"/>
          </a:p>
        </p:txBody>
      </p:sp>
      <p:sp>
        <p:nvSpPr>
          <p:cNvPr id="3" name="Segnaposto contenuto 2"/>
          <p:cNvSpPr>
            <a:spLocks noGrp="1"/>
          </p:cNvSpPr>
          <p:nvPr>
            <p:ph idx="1"/>
          </p:nvPr>
        </p:nvSpPr>
        <p:spPr>
          <a:xfrm>
            <a:off x="457200" y="1600200"/>
            <a:ext cx="8541782" cy="5048081"/>
          </a:xfrm>
        </p:spPr>
        <p:txBody>
          <a:bodyPr>
            <a:normAutofit fontScale="85000" lnSpcReduction="20000"/>
          </a:bodyPr>
          <a:lstStyle/>
          <a:p>
            <a:r>
              <a:rPr lang="it-IT" dirty="0"/>
              <a:t>Sarai-Sara, la moglie di Abram-Abramo, occupa un posto centrale nei capitoli dell’alleanza (12-25). Il suo grembo è fondamentale per l’avveramento della promessa fatta ad Abram. Di fronte alla sua sterilità, quella promessa entra in profonda crisi. Ecco allora che Sarai cerca una soluzione: “Sarai disse ad Abram: ‘Ecco YHWH mi ha impedito di generare. Va dalla mia serva, forse potrò avere figli da lei’” (16,2). Così Sarai “prese Agar, l’egiziana, sua serva, e la diede in moglie ad Abram” (16,3). Sarai vicina alla vecchiaia non riesce più a credere alla verità della promessa fatta ad Abram, e trova una sua soluzione alla sterilità, una via di uscita prevista dalle leggi di quei popoli (presente anche nel codice babilonese di Hammurabi). I figli numerosi come le stelle del cielo non arrivano, e così Sarai e Abram si ingegnano. </a:t>
            </a:r>
          </a:p>
        </p:txBody>
      </p:sp>
    </p:spTree>
    <p:extLst>
      <p:ext uri="{BB962C8B-B14F-4D97-AF65-F5344CB8AC3E}">
        <p14:creationId xmlns:p14="http://schemas.microsoft.com/office/powerpoint/2010/main" val="263525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Conflitto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Ma quando Agar “si accorse si essere incinta, la sua padrona non contò più nulla davanti ai suoi occhi” (16,4). Qualcosa non funzionò in questa soluzione che sembrava semplice, quel bambino non diventerà il ‘figlio di Sarai’, resterà soltanto figlio di Agar. “Sarai, allora, la maltrattò, sì che ella fuggì dalla sua presenza ” (16,6). Agar fugge nel deserto, ed è in quel luogo sempre carico di grandi simboli, che accade qualcosa di inedito: si compie una prima annunciazione, rivolta ad una serva: “moltiplicherò assai la tua discendenza, sì che non la si potrà contare per la moltitudine”. “Partorirai un figlio e lo chiamerai Ismaele, perché YHWH ha ascoltato la tua afflizione” (16,10-11). </a:t>
            </a:r>
          </a:p>
        </p:txBody>
      </p:sp>
    </p:spTree>
    <p:extLst>
      <p:ext uri="{BB962C8B-B14F-4D97-AF65-F5344CB8AC3E}">
        <p14:creationId xmlns:p14="http://schemas.microsoft.com/office/powerpoint/2010/main" val="200938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vittime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E quando più tardi (cap. 21) Sarai (divenuta nel frattempo Sara) partorirà Isacco dal suo grembo ormai vecchio, dirà di nuovo al marito: “Caccia via questa serva e suo figlio”. Abramo obbedirà a Sara: “Abramo si alzò di buon mattino, prese del pane e un otre d’acqua, e li dette a Agar, mettendoglieli sulle spalle, con il bambino. Così la mandò via. Ed ella se ne andò vagando per il deserto di </a:t>
            </a:r>
            <a:r>
              <a:rPr lang="it-IT" dirty="0" err="1"/>
              <a:t>Beèr-Shèba</a:t>
            </a:r>
            <a:r>
              <a:rPr lang="it-IT" dirty="0"/>
              <a:t>’. Quando l’acqua dell’otre si esaurì, ella mise il bambino sotto uno degli arbusti. Poi se ne andò a sedere di fronte, a distanza di un tiro d’arco, perché diceva ‘non voglio vedere il bambino morire’. Così ella sedette di fronte, alzò la voce e pianse” (21,14-16). </a:t>
            </a:r>
          </a:p>
        </p:txBody>
      </p:sp>
    </p:spTree>
    <p:extLst>
      <p:ext uri="{BB962C8B-B14F-4D97-AF65-F5344CB8AC3E}">
        <p14:creationId xmlns:p14="http://schemas.microsoft.com/office/powerpoint/2010/main" val="702437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 basta essere donne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Pagine di una infinita umanità, ricolme di dolore e di bellezza. In questo pianto disperato ci possiamo scorgere tutti i pianti delle serve della terra di ieri e di oggi, tutte le donne umiliate da altri uomini o da altre donne, ma soprattutto tutti i pianti e i silenzi delle vittime dei potenti, di tutti i migranti attraverso i deserti, degli schiavi (si sente anche l’eco dell’Esodo e di </a:t>
            </a:r>
            <a:r>
              <a:rPr lang="it-IT" dirty="0" err="1"/>
              <a:t>Mosé</a:t>
            </a:r>
            <a:r>
              <a:rPr lang="it-IT" dirty="0"/>
              <a:t> in questo episodio). Sara non riconosce mai Agar come un ‘tu’: nel testo non la chiama mai per nome; solo JHWH la chiama Agar. Lo status di Sara, il suo essere matriarca e padrona, vince sulla solidarietà tra donne. </a:t>
            </a:r>
          </a:p>
        </p:txBody>
      </p:sp>
    </p:spTree>
    <p:extLst>
      <p:ext uri="{BB962C8B-B14F-4D97-AF65-F5344CB8AC3E}">
        <p14:creationId xmlns:p14="http://schemas.microsoft.com/office/powerpoint/2010/main" val="296631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Carisma istituzione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genesi ed in un certo senso tutta la Bibbia è allora attraversata dalla tensione radicale tra legge e profezia, obblighi e libertà, istituzione e carisma. Le leggi-istituzioni della primogenitura, del patriarcato vengono affermate, riconosciute e su di esse si costituisce il popolo; al tempo stesso vengono ridimensionate, smorzate, a volte ribaltate prediligendo non primogeniti (Abele, Giacobbe, Giuseppe, Davide...), serve che diventano regine, un patriarca che obbedisce alla moglie. Questo dialogo è la fondazione più profonda di quella dinamica istituzione-carisma che si pone al cuore della storia di ogni buona società e di ogni salvezza</a:t>
            </a:r>
            <a:r>
              <a:rPr lang="it-IT" dirty="0" smtClean="0"/>
              <a:t>.</a:t>
            </a:r>
            <a:endParaRPr lang="it-IT" dirty="0"/>
          </a:p>
        </p:txBody>
      </p:sp>
    </p:spTree>
    <p:extLst>
      <p:ext uri="{BB962C8B-B14F-4D97-AF65-F5344CB8AC3E}">
        <p14:creationId xmlns:p14="http://schemas.microsoft.com/office/powerpoint/2010/main" val="5107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Periferie e vinti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Ciò però non toglie che l'esercizio più importante, perché più difficile e non spontaneo, al quale anche queste pagine di invitano è un forte invito a fare la nostra scelta, e decidere da quale prospettiva iniziare per formare il nostro sguardo sul mondo e sulla storia. Non è indifferente, da nessun punto di vista, tantomeno da quello economico e politico, se il primo sguardo sulle nostre città è quello che parte da Agar o quello che muove da Sarai. Se gli occhi di Agar giungono per primi si può cogliere che la condizione umana primigenia e </a:t>
            </a:r>
            <a:r>
              <a:rPr lang="it-IT" dirty="0" err="1"/>
              <a:t>fondativa</a:t>
            </a:r>
            <a:r>
              <a:rPr lang="it-IT" dirty="0"/>
              <a:t> è quella delle periferie, dei migranti, di chi rimane lungo la fiumana della storia. </a:t>
            </a:r>
          </a:p>
        </p:txBody>
      </p:sp>
    </p:spTree>
    <p:extLst>
      <p:ext uri="{BB962C8B-B14F-4D97-AF65-F5344CB8AC3E}">
        <p14:creationId xmlns:p14="http://schemas.microsoft.com/office/powerpoint/2010/main" val="202098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Indice</a:t>
            </a:r>
            <a:endParaRPr lang="it-IT" dirty="0"/>
          </a:p>
        </p:txBody>
      </p:sp>
      <p:sp>
        <p:nvSpPr>
          <p:cNvPr id="3" name="Segnaposto contenuto 2"/>
          <p:cNvSpPr>
            <a:spLocks noGrp="1"/>
          </p:cNvSpPr>
          <p:nvPr>
            <p:ph idx="1"/>
          </p:nvPr>
        </p:nvSpPr>
        <p:spPr/>
        <p:txBody>
          <a:bodyPr/>
          <a:lstStyle/>
          <a:p>
            <a:r>
              <a:rPr lang="it-IT" dirty="0" smtClean="0"/>
              <a:t>1. Tipologie di conflitto</a:t>
            </a:r>
          </a:p>
          <a:p>
            <a:r>
              <a:rPr lang="it-IT" dirty="0" smtClean="0"/>
              <a:t>2. Tra le varie tipologie noi ne guarderemo alcune che dovrebbero essere rilevanti da una prospettiva di economia civile, e per la vita di istituzioni</a:t>
            </a:r>
          </a:p>
          <a:p>
            <a:r>
              <a:rPr lang="it-IT" dirty="0" smtClean="0"/>
              <a:t>3. Partiremo da 4 tipi di conflitto biblici</a:t>
            </a:r>
          </a:p>
          <a:p>
            <a:r>
              <a:rPr lang="it-IT" dirty="0" smtClean="0"/>
              <a:t>4. Quindi alcuni tipici giochi conflittuali</a:t>
            </a:r>
          </a:p>
          <a:p>
            <a:r>
              <a:rPr lang="it-IT" dirty="0"/>
              <a:t>5</a:t>
            </a:r>
            <a:r>
              <a:rPr lang="it-IT" dirty="0" smtClean="0"/>
              <a:t>. Discussione e dialogo</a:t>
            </a:r>
            <a:endParaRPr lang="it-IT" dirty="0"/>
          </a:p>
        </p:txBody>
      </p:sp>
    </p:spTree>
    <p:extLst>
      <p:ext uri="{BB962C8B-B14F-4D97-AF65-F5344CB8AC3E}">
        <p14:creationId xmlns:p14="http://schemas.microsoft.com/office/powerpoint/2010/main" val="3482237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delega spirituale</a:t>
            </a:r>
            <a:endParaRPr lang="it-IT" dirty="0"/>
          </a:p>
        </p:txBody>
      </p:sp>
      <p:sp>
        <p:nvSpPr>
          <p:cNvPr id="3" name="Segnaposto contenuto 2"/>
          <p:cNvSpPr>
            <a:spLocks noGrp="1"/>
          </p:cNvSpPr>
          <p:nvPr>
            <p:ph idx="1"/>
          </p:nvPr>
        </p:nvSpPr>
        <p:spPr/>
        <p:txBody>
          <a:bodyPr/>
          <a:lstStyle/>
          <a:p>
            <a:pPr marL="0" indent="0">
              <a:buNone/>
            </a:pPr>
            <a:r>
              <a:rPr lang="it-IT" dirty="0" err="1"/>
              <a:t>Ietro</a:t>
            </a:r>
            <a:r>
              <a:rPr lang="it-IT" dirty="0"/>
              <a:t> parla con Mosè con una sua </a:t>
            </a:r>
            <a:r>
              <a:rPr lang="it-IT" dirty="0" err="1"/>
              <a:t>autorita</a:t>
            </a:r>
            <a:r>
              <a:rPr lang="it-IT" dirty="0"/>
              <a:t>̀, e gli dice: «Che cos’è questo che fai per il popolo? Per- ché siedi tu solo, mentre il popolo sta presso di te dalla mattina alla sera? [...] Non va bene quello che fai! Finirai per esaurirti, tu e il popolo che è con te, </a:t>
            </a:r>
            <a:r>
              <a:rPr lang="it-IT" dirty="0" err="1"/>
              <a:t>perche</a:t>
            </a:r>
            <a:r>
              <a:rPr lang="it-IT" dirty="0"/>
              <a:t>́ il compito è troppo pesante per te; non puoi attendervi tu da solo» (</a:t>
            </a:r>
            <a:r>
              <a:rPr lang="it-IT" i="1" dirty="0"/>
              <a:t>Es </a:t>
            </a:r>
            <a:r>
              <a:rPr lang="it-IT" dirty="0"/>
              <a:t>18, 14-18). </a:t>
            </a:r>
          </a:p>
          <a:p>
            <a:pPr marL="0" indent="0">
              <a:buNone/>
            </a:pPr>
            <a:endParaRPr lang="it-IT" dirty="0"/>
          </a:p>
        </p:txBody>
      </p:sp>
    </p:spTree>
    <p:extLst>
      <p:ext uri="{BB962C8B-B14F-4D97-AF65-F5344CB8AC3E}">
        <p14:creationId xmlns:p14="http://schemas.microsoft.com/office/powerpoint/2010/main" val="1137455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Spirito</a:t>
            </a:r>
            <a:endParaRPr lang="it-IT" dirty="0"/>
          </a:p>
        </p:txBody>
      </p:sp>
      <p:sp>
        <p:nvSpPr>
          <p:cNvPr id="3" name="Segnaposto contenuto 2"/>
          <p:cNvSpPr>
            <a:spLocks noGrp="1"/>
          </p:cNvSpPr>
          <p:nvPr>
            <p:ph idx="1"/>
          </p:nvPr>
        </p:nvSpPr>
        <p:spPr/>
        <p:txBody>
          <a:bodyPr/>
          <a:lstStyle/>
          <a:p>
            <a:pPr marL="0" indent="0">
              <a:buNone/>
            </a:pPr>
            <a:r>
              <a:rPr lang="it-IT" dirty="0"/>
              <a:t>«Mosè dunque uscì e </a:t>
            </a:r>
            <a:r>
              <a:rPr lang="it-IT" dirty="0" err="1"/>
              <a:t>riferi</a:t>
            </a:r>
            <a:r>
              <a:rPr lang="it-IT" dirty="0"/>
              <a:t>̀ al popolo le parole del Signore; radunò settanta uomini tra gli anziani del popolo e li fece stare intorno alla tenda. Allora il Signore scese nella nube e gli parlò: tolse parte dello spirito che era su di lui e lo pose sopra i settanta uomini anziani; quando lo spirito si fu posato su di loro quelli </a:t>
            </a:r>
            <a:r>
              <a:rPr lang="it-IT" dirty="0" err="1"/>
              <a:t>profe</a:t>
            </a:r>
            <a:r>
              <a:rPr lang="it-IT" dirty="0"/>
              <a:t>- </a:t>
            </a:r>
            <a:r>
              <a:rPr lang="it-IT" dirty="0" err="1"/>
              <a:t>tizzarono</a:t>
            </a:r>
            <a:r>
              <a:rPr lang="it-IT" dirty="0"/>
              <a:t>» (</a:t>
            </a:r>
            <a:r>
              <a:rPr lang="it-IT" i="1" dirty="0"/>
              <a:t>Nm </a:t>
            </a:r>
            <a:r>
              <a:rPr lang="it-IT" dirty="0"/>
              <a:t>11, 24-25). </a:t>
            </a:r>
          </a:p>
          <a:p>
            <a:endParaRPr lang="it-IT" dirty="0"/>
          </a:p>
        </p:txBody>
      </p:sp>
    </p:spTree>
    <p:extLst>
      <p:ext uri="{BB962C8B-B14F-4D97-AF65-F5344CB8AC3E}">
        <p14:creationId xmlns:p14="http://schemas.microsoft.com/office/powerpoint/2010/main" val="130425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Qui c’è qualcosa di molto importante per ogni processo di decentramento e di delega. È lo </a:t>
            </a:r>
            <a:r>
              <a:rPr lang="it-IT" i="1" dirty="0"/>
              <a:t>stesso spirito </a:t>
            </a:r>
            <a:r>
              <a:rPr lang="it-IT" dirty="0"/>
              <a:t>che viene donato a chi </a:t>
            </a:r>
            <a:r>
              <a:rPr lang="it-IT" dirty="0" err="1"/>
              <a:t>dovra</a:t>
            </a:r>
            <a:r>
              <a:rPr lang="it-IT" dirty="0"/>
              <a:t>̀ svolgere </a:t>
            </a:r>
            <a:r>
              <a:rPr lang="it-IT" dirty="0" smtClean="0"/>
              <a:t>funzioni </a:t>
            </a:r>
            <a:r>
              <a:rPr lang="it-IT" dirty="0"/>
              <a:t>di governo del popolo. Il principio del potere e della sapienza non è il talento del profeta, ma è lo spirito che era stato donato prima a lui e che ora viene condiviso con altri. Questo decentramento e questa delega richiedono che il profeta (fondatore, responsabile) non si senta il detentore né </a:t>
            </a:r>
            <a:r>
              <a:rPr lang="it-IT" dirty="0" smtClean="0"/>
              <a:t>tantomeno </a:t>
            </a:r>
            <a:r>
              <a:rPr lang="it-IT" dirty="0"/>
              <a:t>la fonte dello spirito, ma il beneficiario di un dono ricevuto, e che per questa ragione non </a:t>
            </a:r>
            <a:r>
              <a:rPr lang="it-IT" dirty="0" smtClean="0"/>
              <a:t>considera </a:t>
            </a:r>
            <a:r>
              <a:rPr lang="it-IT" dirty="0"/>
              <a:t>geloso possesso. </a:t>
            </a:r>
          </a:p>
          <a:p>
            <a:pPr marL="0" indent="0">
              <a:buNone/>
            </a:pPr>
            <a:endParaRPr lang="it-IT" dirty="0"/>
          </a:p>
        </p:txBody>
      </p:sp>
    </p:spTree>
    <p:extLst>
      <p:ext uri="{BB962C8B-B14F-4D97-AF65-F5344CB8AC3E}">
        <p14:creationId xmlns:p14="http://schemas.microsoft.com/office/powerpoint/2010/main" val="128925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Gerachia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La delega e la </a:t>
            </a:r>
            <a:r>
              <a:rPr lang="it-IT" dirty="0" err="1"/>
              <a:t>corresponsabilita</a:t>
            </a:r>
            <a:r>
              <a:rPr lang="it-IT" dirty="0"/>
              <a:t>̀, allora, prima di essere strumenti, faccende tecniche o pragmatiche, sono teofanie, eventi spirituali. Lo sono sempre, ma soprattutto quando si ha a che fare con organizza- zioni a movente ideale e con </a:t>
            </a:r>
            <a:r>
              <a:rPr lang="it-IT" dirty="0" err="1"/>
              <a:t>realta</a:t>
            </a:r>
            <a:r>
              <a:rPr lang="it-IT" dirty="0"/>
              <a:t>̀ carismatiche. Senza interpretare la delega come partecipazione e condivisione dello stesso dono-carisma, chi </a:t>
            </a:r>
            <a:r>
              <a:rPr lang="it-IT" dirty="0" smtClean="0"/>
              <a:t>decentra </a:t>
            </a:r>
            <a:r>
              <a:rPr lang="it-IT" dirty="0"/>
              <a:t>non fa altro che rafforzare le gerarchie della co- munità, </a:t>
            </a:r>
            <a:r>
              <a:rPr lang="it-IT" dirty="0" err="1"/>
              <a:t>perche</a:t>
            </a:r>
            <a:r>
              <a:rPr lang="it-IT" dirty="0"/>
              <a:t>́ la delega aumenta l’asimmetria tra chi delega e il popolo. In queste deleghe senza dono e senza spirito, la creazione di gradi gerarchici </a:t>
            </a:r>
            <a:r>
              <a:rPr lang="it-IT" dirty="0" smtClean="0"/>
              <a:t>intermedi </a:t>
            </a:r>
            <a:r>
              <a:rPr lang="it-IT" dirty="0"/>
              <a:t>aumenta soltanto la distanza tra il capo e la base – il numero di caste e di ranghi in una </a:t>
            </a:r>
            <a:r>
              <a:rPr lang="it-IT" dirty="0" err="1"/>
              <a:t>societa</a:t>
            </a:r>
            <a:r>
              <a:rPr lang="it-IT" dirty="0"/>
              <a:t>̀ o in un’organizzazione è sempre proporzionale al grado di gerarchia. </a:t>
            </a:r>
          </a:p>
        </p:txBody>
      </p:sp>
    </p:spTree>
    <p:extLst>
      <p:ext uri="{BB962C8B-B14F-4D97-AF65-F5344CB8AC3E}">
        <p14:creationId xmlns:p14="http://schemas.microsoft.com/office/powerpoint/2010/main" val="83887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10000"/>
          </a:bodyPr>
          <a:lstStyle/>
          <a:p>
            <a:r>
              <a:rPr lang="it-IT" dirty="0"/>
              <a:t>Nelle </a:t>
            </a:r>
            <a:r>
              <a:rPr lang="it-IT" dirty="0" err="1"/>
              <a:t>comunita</a:t>
            </a:r>
            <a:r>
              <a:rPr lang="it-IT" dirty="0"/>
              <a:t>̀ umane la crea- zione di livelli intermedi di potere non è garanzia di maggiore democrazia e partecipazione al governo. Se chi delega è convinto (o è stato convinto) che il suo spirito sia diverso e </a:t>
            </a:r>
            <a:r>
              <a:rPr lang="it-IT" dirty="0" err="1"/>
              <a:t>piu</a:t>
            </a:r>
            <a:r>
              <a:rPr lang="it-IT" dirty="0"/>
              <a:t>̀ puro di quello che riceveranno i prescelti a collaborare con lui, il pro- cesso di decentramento crea soltanto nuove caste e nuovi sciamani, che diventano semplici sgabelli per aumentare l’altezza del trono del sovrano supremo. L’aumento dei collaboratori accanto ai capi spesso finisce per rendere i capi </a:t>
            </a:r>
            <a:r>
              <a:rPr lang="it-IT" dirty="0" err="1"/>
              <a:t>piu</a:t>
            </a:r>
            <a:r>
              <a:rPr lang="it-IT" dirty="0"/>
              <a:t>̀ potenti e </a:t>
            </a:r>
            <a:r>
              <a:rPr lang="it-IT" dirty="0" err="1"/>
              <a:t>piu</a:t>
            </a:r>
            <a:r>
              <a:rPr lang="it-IT" dirty="0"/>
              <a:t>̀ distanti dalla gente, moltiplicando i veli tra loro e i sudditi. </a:t>
            </a:r>
          </a:p>
        </p:txBody>
      </p:sp>
    </p:spTree>
    <p:extLst>
      <p:ext uri="{BB962C8B-B14F-4D97-AF65-F5344CB8AC3E}">
        <p14:creationId xmlns:p14="http://schemas.microsoft.com/office/powerpoint/2010/main" val="39110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Faraoni</a:t>
            </a:r>
            <a:endParaRPr lang="it-IT"/>
          </a:p>
        </p:txBody>
      </p:sp>
      <p:sp>
        <p:nvSpPr>
          <p:cNvPr id="3" name="Segnaposto contenuto 2"/>
          <p:cNvSpPr>
            <a:spLocks noGrp="1"/>
          </p:cNvSpPr>
          <p:nvPr>
            <p:ph idx="1"/>
          </p:nvPr>
        </p:nvSpPr>
        <p:spPr/>
        <p:txBody>
          <a:bodyPr/>
          <a:lstStyle/>
          <a:p>
            <a:pPr marL="0" indent="0">
              <a:buNone/>
            </a:pPr>
            <a:r>
              <a:rPr lang="it-IT" dirty="0"/>
              <a:t>Ci sono molti responsabili di </a:t>
            </a:r>
            <a:r>
              <a:rPr lang="it-IT" dirty="0" err="1"/>
              <a:t>comunita</a:t>
            </a:r>
            <a:r>
              <a:rPr lang="it-IT" dirty="0"/>
              <a:t>̀ che creano ordini intermedi di governo al solo scopo di </a:t>
            </a:r>
            <a:r>
              <a:rPr lang="it-IT" dirty="0" smtClean="0"/>
              <a:t>aumentare </a:t>
            </a:r>
            <a:r>
              <a:rPr lang="it-IT" dirty="0"/>
              <a:t>l’altezza della propria piramide, al cui vertice c’è sempre l’unico vero faraone. È la coscienza della partecipazione allo stesso spirito che crea </a:t>
            </a:r>
            <a:r>
              <a:rPr lang="it-IT" dirty="0" err="1"/>
              <a:t>comunita</a:t>
            </a:r>
            <a:r>
              <a:rPr lang="it-IT" dirty="0"/>
              <a:t>̀ fraterne, come quelle carismatiche, che restano </a:t>
            </a:r>
            <a:r>
              <a:rPr lang="it-IT" dirty="0" smtClean="0"/>
              <a:t>carismatiche </a:t>
            </a:r>
            <a:r>
              <a:rPr lang="it-IT" dirty="0"/>
              <a:t>finché restano anche fraterne. </a:t>
            </a:r>
          </a:p>
          <a:p>
            <a:pPr marL="0" indent="0">
              <a:buNone/>
            </a:pPr>
            <a:endParaRPr lang="it-IT" dirty="0"/>
          </a:p>
        </p:txBody>
      </p:sp>
    </p:spTree>
    <p:extLst>
      <p:ext uri="{BB962C8B-B14F-4D97-AF65-F5344CB8AC3E}">
        <p14:creationId xmlns:p14="http://schemas.microsoft.com/office/powerpoint/2010/main" val="182506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Ripasso: “la ferita dell’</a:t>
            </a:r>
            <a:r>
              <a:rPr lang="it-IT" dirty="0" err="1" smtClean="0"/>
              <a:t>altro”o</a:t>
            </a:r>
            <a:r>
              <a:rPr lang="it-IT" dirty="0" smtClean="0"/>
              <a:t> “porcospini freddolosi”?</a:t>
            </a:r>
            <a:endParaRPr lang="it-IT" dirty="0"/>
          </a:p>
        </p:txBody>
      </p:sp>
      <p:sp>
        <p:nvSpPr>
          <p:cNvPr id="3" name="Segnaposto contenuto 2"/>
          <p:cNvSpPr>
            <a:spLocks noGrp="1"/>
          </p:cNvSpPr>
          <p:nvPr>
            <p:ph idx="1"/>
          </p:nvPr>
        </p:nvSpPr>
        <p:spPr/>
        <p:txBody>
          <a:bodyPr/>
          <a:lstStyle/>
          <a:p>
            <a:r>
              <a:rPr lang="it-IT" dirty="0" smtClean="0"/>
              <a:t>Io sono dalla parte di Giacobbe, non so voi!</a:t>
            </a:r>
          </a:p>
          <a:p>
            <a:r>
              <a:rPr lang="it-IT" dirty="0" smtClean="0"/>
              <a:t>Ma occorre fare una scelta!</a:t>
            </a:r>
            <a:endParaRPr lang="it-IT" dirty="0"/>
          </a:p>
        </p:txBody>
      </p:sp>
    </p:spTree>
    <p:extLst>
      <p:ext uri="{BB962C8B-B14F-4D97-AF65-F5344CB8AC3E}">
        <p14:creationId xmlns:p14="http://schemas.microsoft.com/office/powerpoint/2010/main" val="146835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di conflitto</a:t>
            </a:r>
            <a:endParaRPr lang="it-IT" dirty="0"/>
          </a:p>
        </p:txBody>
      </p:sp>
      <p:sp>
        <p:nvSpPr>
          <p:cNvPr id="3" name="Segnaposto contenuto 2"/>
          <p:cNvSpPr>
            <a:spLocks noGrp="1"/>
          </p:cNvSpPr>
          <p:nvPr>
            <p:ph idx="1"/>
          </p:nvPr>
        </p:nvSpPr>
        <p:spPr/>
        <p:txBody>
          <a:bodyPr/>
          <a:lstStyle/>
          <a:p>
            <a:r>
              <a:rPr lang="it-IT" dirty="0" smtClean="0"/>
              <a:t>Se definiamo, in senso molto ampio, il </a:t>
            </a:r>
            <a:r>
              <a:rPr lang="it-IT" b="1" dirty="0"/>
              <a:t>conflitto</a:t>
            </a:r>
            <a:r>
              <a:rPr lang="it-IT" dirty="0"/>
              <a:t> è un particolare tipo di </a:t>
            </a:r>
            <a:r>
              <a:rPr lang="it-IT" dirty="0">
                <a:hlinkClick r:id="rId2"/>
              </a:rPr>
              <a:t>interazione sociale in cui uno o più attori coinvolti fanno esperienza di </a:t>
            </a:r>
            <a:r>
              <a:rPr lang="it-IT" dirty="0" smtClean="0">
                <a:hlinkClick r:id="rId2"/>
              </a:rPr>
              <a:t>un'incompatibilità</a:t>
            </a:r>
          </a:p>
          <a:p>
            <a:pPr marL="0" indent="0">
              <a:buNone/>
            </a:pPr>
            <a:endParaRPr lang="it-IT" dirty="0"/>
          </a:p>
        </p:txBody>
      </p:sp>
    </p:spTree>
    <p:extLst>
      <p:ext uri="{BB962C8B-B14F-4D97-AF65-F5344CB8AC3E}">
        <p14:creationId xmlns:p14="http://schemas.microsoft.com/office/powerpoint/2010/main" val="1980344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Quali sono gli elementi che favoriscono o scoraggiano i conflitti?</a:t>
            </a:r>
          </a:p>
          <a:p>
            <a:pPr lvl="1"/>
            <a:r>
              <a:rPr lang="it-IT" dirty="0" smtClean="0"/>
              <a:t>I conflitti sono buoni o cattivi?</a:t>
            </a:r>
          </a:p>
          <a:p>
            <a:pPr lvl="2"/>
            <a:r>
              <a:rPr lang="it-IT" dirty="0" smtClean="0"/>
              <a:t>I confitti esistono, sono un dato dell’esistenza, e andrebbero riconosciuti, accuditi, risolti (possibilmente). Ma possiamo cercare di ordinarli in una grammatica e un po’ di sintassi (almeno alcuni tipi), utilizzando la logica della teoria dei giochi, che si presta molto a questa analisi</a:t>
            </a:r>
          </a:p>
          <a:p>
            <a:pPr lvl="1"/>
            <a:r>
              <a:rPr lang="it-IT" dirty="0" smtClean="0"/>
              <a:t>I giochi sono importanti perché in una organizzazione la leadership può determinare il frame del “gioco del conflitto”: caccia al cervo, coniglio o dilemma del prigioniero?</a:t>
            </a:r>
            <a:endParaRPr lang="it-IT" dirty="0"/>
          </a:p>
        </p:txBody>
      </p:sp>
    </p:spTree>
    <p:extLst>
      <p:ext uri="{BB962C8B-B14F-4D97-AF65-F5344CB8AC3E}">
        <p14:creationId xmlns:p14="http://schemas.microsoft.com/office/powerpoint/2010/main" val="2408034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Parte prima</a:t>
            </a:r>
            <a:br>
              <a:rPr lang="it-IT" dirty="0" smtClean="0"/>
            </a:br>
            <a:r>
              <a:rPr lang="it-IT" dirty="0" smtClean="0"/>
              <a:t>Giochi biblici</a:t>
            </a:r>
            <a:endParaRPr lang="it-IT" dirty="0"/>
          </a:p>
        </p:txBody>
      </p:sp>
      <p:sp>
        <p:nvSpPr>
          <p:cNvPr id="3" name="Segnaposto contenuto 2"/>
          <p:cNvSpPr>
            <a:spLocks noGrp="1"/>
          </p:cNvSpPr>
          <p:nvPr>
            <p:ph idx="1"/>
          </p:nvPr>
        </p:nvSpPr>
        <p:spPr/>
        <p:txBody>
          <a:bodyPr/>
          <a:lstStyle/>
          <a:p>
            <a:r>
              <a:rPr lang="it-IT" dirty="0" smtClean="0"/>
              <a:t>Per iniziare, vediamo tre tipi di conflitto nel libro della Genesi, che ci dicono già qualcosa, forse molto, sui conflitti umani in genere:</a:t>
            </a:r>
          </a:p>
          <a:p>
            <a:r>
              <a:rPr lang="it-IT" dirty="0" smtClean="0"/>
              <a:t>Caino e Abele</a:t>
            </a:r>
          </a:p>
          <a:p>
            <a:r>
              <a:rPr lang="it-IT" dirty="0" smtClean="0"/>
              <a:t>Abram e </a:t>
            </a:r>
            <a:r>
              <a:rPr lang="it-IT" dirty="0" err="1" smtClean="0"/>
              <a:t>Lot</a:t>
            </a:r>
            <a:endParaRPr lang="it-IT" dirty="0" smtClean="0"/>
          </a:p>
          <a:p>
            <a:r>
              <a:rPr lang="it-IT" dirty="0" smtClean="0"/>
              <a:t>Sara e Agar</a:t>
            </a:r>
          </a:p>
          <a:p>
            <a:pPr marL="0" indent="0">
              <a:buNone/>
            </a:pPr>
            <a:endParaRPr lang="it-IT" dirty="0"/>
          </a:p>
        </p:txBody>
      </p:sp>
    </p:spTree>
    <p:extLst>
      <p:ext uri="{BB962C8B-B14F-4D97-AF65-F5344CB8AC3E}">
        <p14:creationId xmlns:p14="http://schemas.microsoft.com/office/powerpoint/2010/main" val="392704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 Caino e Abele: la non soluzione del conflitto</a:t>
            </a:r>
            <a:endParaRPr lang="it-IT" dirty="0"/>
          </a:p>
        </p:txBody>
      </p:sp>
      <p:sp>
        <p:nvSpPr>
          <p:cNvPr id="3" name="Segnaposto contenuto 2"/>
          <p:cNvSpPr>
            <a:spLocks noGrp="1"/>
          </p:cNvSpPr>
          <p:nvPr>
            <p:ph idx="1"/>
          </p:nvPr>
        </p:nvSpPr>
        <p:spPr/>
        <p:txBody>
          <a:bodyPr>
            <a:normAutofit fontScale="77500" lnSpcReduction="20000"/>
          </a:bodyPr>
          <a:lstStyle/>
          <a:p>
            <a:r>
              <a:rPr lang="it-IT" dirty="0"/>
              <a:t>Alla coppia umana viene donato un figlio, Caino. </a:t>
            </a:r>
            <a:r>
              <a:rPr lang="it-IT" dirty="0" smtClean="0"/>
              <a:t>Il </a:t>
            </a:r>
            <a:r>
              <a:rPr lang="it-IT" dirty="0"/>
              <a:t>secondogenito è Abele. Entrambi sono lavoratori: pastore Abele, coltivatore Caino, e forse nel mito c’è anche un’eco del conflitto tra gli ultimi nomadi e i primi agricoltori, conflitto che fu vinto dagli stanziali. Entrambi fanno offerte a Dio, ma, per motivi che restano (almeno in parte) misteriosi, Dio non gradiva i doni di Caino. </a:t>
            </a:r>
            <a:endParaRPr lang="it-IT" dirty="0" smtClean="0"/>
          </a:p>
          <a:p>
            <a:r>
              <a:rPr lang="it-IT" dirty="0" smtClean="0"/>
              <a:t>Caino </a:t>
            </a:r>
            <a:r>
              <a:rPr lang="it-IT" dirty="0"/>
              <a:t>soffre per questa mancanza di riconoscimento (“Il suo volto fu abbattuto”, 4,5), che pretendeva anche per la sua primogenitura, e non riesce a dominare questo dolore-invidia-rabbia. Invita Abele ad andare nei campi, e lì lo uccide. E’ la grande svolta, il </a:t>
            </a:r>
            <a:r>
              <a:rPr lang="it-IT" dirty="0" smtClean="0"/>
              <a:t>primo grande </a:t>
            </a:r>
            <a:r>
              <a:rPr lang="it-IT" dirty="0"/>
              <a:t>silenzio della creazione. </a:t>
            </a:r>
          </a:p>
          <a:p>
            <a:endParaRPr lang="it-IT" dirty="0"/>
          </a:p>
        </p:txBody>
      </p:sp>
    </p:spTree>
    <p:extLst>
      <p:ext uri="{BB962C8B-B14F-4D97-AF65-F5344CB8AC3E}">
        <p14:creationId xmlns:p14="http://schemas.microsoft.com/office/powerpoint/2010/main" val="350965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Reciprocità negativa indiretta</a:t>
            </a:r>
            <a:endParaRPr lang="it-IT" dirty="0"/>
          </a:p>
        </p:txBody>
      </p:sp>
      <p:sp>
        <p:nvSpPr>
          <p:cNvPr id="3" name="Segnaposto contenuto 2"/>
          <p:cNvSpPr>
            <a:spLocks noGrp="1"/>
          </p:cNvSpPr>
          <p:nvPr>
            <p:ph idx="1"/>
          </p:nvPr>
        </p:nvSpPr>
        <p:spPr/>
        <p:txBody>
          <a:bodyPr>
            <a:normAutofit lnSpcReduction="10000"/>
          </a:bodyPr>
          <a:lstStyle/>
          <a:p>
            <a:r>
              <a:rPr lang="it-IT" dirty="0"/>
              <a:t>La grammatica dell’intreccio di doni, obblighi, aspettative di reciprocità, pretese, è essenziale in ogni discorso sulla vita umana. La morte arriva come una risposta ‘orizzontale’ ad una frustrazione maturata in una relazione ‘verticale’: il mancato apprezzamento di Dio per i doni di Caino non produce una ribellione verso di lui (come invece accadeva nei miti della vicina </a:t>
            </a:r>
            <a:r>
              <a:rPr lang="it-IT" dirty="0" smtClean="0"/>
              <a:t>Grecia: v. Edipo re)</a:t>
            </a:r>
            <a:r>
              <a:rPr lang="it-IT" dirty="0"/>
              <a:t>, ma scatena una violenza verso un fratello incolpevole. </a:t>
            </a:r>
          </a:p>
        </p:txBody>
      </p:sp>
    </p:spTree>
    <p:extLst>
      <p:ext uri="{BB962C8B-B14F-4D97-AF65-F5344CB8AC3E}">
        <p14:creationId xmlns:p14="http://schemas.microsoft.com/office/powerpoint/2010/main" val="98925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malattia del riconoscimento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a:t>Siamo tutti ‘malati’ del bisogno vitale di riconoscimento, di stima, di gratitudine; ma la mitezza di una esistenza si costruisce esercitandosi giorno dopo giorno per non avvelenarsi e incattivirsi con i pari (dai fratelli ai colleghi di lavoro) che sembrano ottenerne di più, anche quando questa diversità di trattamento ci appare ingiusta e ingiustificata. Quando questo esercizio fondamentale dell’umano non riesce (e lo vediamo troppe volte), abbiamo ancora il ‘delitto’ della fraternità</a:t>
            </a:r>
            <a:r>
              <a:rPr lang="it-IT" dirty="0" smtClean="0"/>
              <a:t>.</a:t>
            </a:r>
            <a:endParaRPr lang="it-IT" dirty="0"/>
          </a:p>
        </p:txBody>
      </p:sp>
    </p:spTree>
    <p:extLst>
      <p:ext uri="{BB962C8B-B14F-4D97-AF65-F5344CB8AC3E}">
        <p14:creationId xmlns:p14="http://schemas.microsoft.com/office/powerpoint/2010/main" val="18600648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3336</TotalTime>
  <Words>2328</Words>
  <Application>Microsoft Office PowerPoint</Application>
  <PresentationFormat>Presentazione su schermo (4:3)</PresentationFormat>
  <Paragraphs>67</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Gestione e soluzione dei conflitti Alcuni “esercizi” in prospettiva ‘civile’</vt:lpstr>
      <vt:lpstr>Indice</vt:lpstr>
      <vt:lpstr>Ripasso: “la ferita dell’altro”o “porcospini freddolosi”?</vt:lpstr>
      <vt:lpstr>Tipi di conflitto</vt:lpstr>
      <vt:lpstr>Introduzione</vt:lpstr>
      <vt:lpstr>Parte prima Giochi biblici</vt:lpstr>
      <vt:lpstr>a) Caino e Abele: la non soluzione del conflitto</vt:lpstr>
      <vt:lpstr>Reciprocità negativa indiretta</vt:lpstr>
      <vt:lpstr>La malattia del riconoscimento</vt:lpstr>
      <vt:lpstr>A  B  C</vt:lpstr>
      <vt:lpstr>Abramo e Lot: una prima via di soluzione</vt:lpstr>
      <vt:lpstr>Soluzione </vt:lpstr>
      <vt:lpstr>Soluzione per la generosità di una della parti</vt:lpstr>
      <vt:lpstr>c) Agar e Sara: conflitto per la vita e risoluzione per espulsione</vt:lpstr>
      <vt:lpstr>Conflitto</vt:lpstr>
      <vt:lpstr>vittime</vt:lpstr>
      <vt:lpstr>Non basta essere donne</vt:lpstr>
      <vt:lpstr>Carisma istituzione</vt:lpstr>
      <vt:lpstr>Periferie e vinti</vt:lpstr>
      <vt:lpstr>La delega spirituale</vt:lpstr>
      <vt:lpstr>Spirito</vt:lpstr>
      <vt:lpstr>Presentazione standard di PowerPoint</vt:lpstr>
      <vt:lpstr>Gerachia</vt:lpstr>
      <vt:lpstr>Presentazione standard di PowerPoint</vt:lpstr>
      <vt:lpstr>Faraoni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e soluzione dei conflitti Alcuni “esercizi” in prospettiva ‘civile’</dc:title>
  <dc:creator>Luigino Bruni</dc:creator>
  <cp:lastModifiedBy>Convegno</cp:lastModifiedBy>
  <cp:revision>17</cp:revision>
  <dcterms:created xsi:type="dcterms:W3CDTF">2014-04-08T07:17:59Z</dcterms:created>
  <dcterms:modified xsi:type="dcterms:W3CDTF">2016-06-28T09:00:58Z</dcterms:modified>
</cp:coreProperties>
</file>